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2" r:id="rId2"/>
  </p:sldMasterIdLst>
  <p:notesMasterIdLst>
    <p:notesMasterId r:id="rId9"/>
  </p:notesMasterIdLst>
  <p:handoutMasterIdLst>
    <p:handoutMasterId r:id="rId10"/>
  </p:handoutMasterIdLst>
  <p:sldIdLst>
    <p:sldId id="257" r:id="rId3"/>
    <p:sldId id="366" r:id="rId4"/>
    <p:sldId id="386" r:id="rId5"/>
    <p:sldId id="383" r:id="rId6"/>
    <p:sldId id="384" r:id="rId7"/>
    <p:sldId id="387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535"/>
    <a:srgbClr val="EE1F23"/>
    <a:srgbClr val="F0E9D5"/>
    <a:srgbClr val="F3EEDD"/>
    <a:srgbClr val="843C0C"/>
    <a:srgbClr val="312A15"/>
    <a:srgbClr val="907A3C"/>
    <a:srgbClr val="493E1F"/>
    <a:srgbClr val="C2AB6C"/>
    <a:srgbClr val="E7D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13F3-BD52-4F94-9FB9-CC3167BCAE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77B21-1176-4472-899F-90BB9A46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2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5FAE-E3D7-4806-994E-55DCA39D53C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CE98-8842-47FB-A44E-48C0BD5C7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3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1138" y="803275"/>
            <a:ext cx="7159626" cy="4027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8239B-357F-402A-9396-E799E44641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9DC9-21D6-FE8E-05A5-954D1AA5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EBE8D6-F1B1-7EE9-3382-BB51BB12B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FD50D2-D31C-C605-5CED-89D41486A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B68D4A-1275-B53D-7EC6-6580A84779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E72A-C07C-4B9C-8838-06B287064A45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78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9DC9-21D6-FE8E-05A5-954D1AA5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EBE8D6-F1B1-7EE9-3382-BB51BB12B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FD50D2-D31C-C605-5CED-89D41486A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B68D4A-1275-B53D-7EC6-6580A84779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E72A-C07C-4B9C-8838-06B287064A45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5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9DC9-21D6-FE8E-05A5-954D1AA5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EBE8D6-F1B1-7EE9-3382-BB51BB12B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FD50D2-D31C-C605-5CED-89D41486A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B68D4A-1275-B53D-7EC6-6580A84779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E72A-C07C-4B9C-8838-06B287064A45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0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9DC9-21D6-FE8E-05A5-954D1AA5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EBE8D6-F1B1-7EE9-3382-BB51BB12B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FD50D2-D31C-C605-5CED-89D41486A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B68D4A-1275-B53D-7EC6-6580A84779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E72A-C07C-4B9C-8838-06B287064A45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6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9DC9-21D6-FE8E-05A5-954D1AA5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EBE8D6-F1B1-7EE9-3382-BB51BB12B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FD50D2-D31C-C605-5CED-89D41486A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B68D4A-1275-B53D-7EC6-6580A84779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E72A-C07C-4B9C-8838-06B287064A45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0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6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5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EFDC85B-3D3D-4CC1-92B8-E1A4CDDFAC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957FC499-C862-4E68-BB27-A619E8F7DF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4E3C8B8-E425-41CE-AEF2-566F641417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C62B0F6-D3C4-4DBB-9CE0-8BFA57CBEA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5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3E6AEC1-AA03-4062-ACB6-D7DFF1EFC1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F32A9DD-9B57-46A6-864F-6A82AA6442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9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9FB9470-E824-4DDC-813B-3501C98F00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F3724B7-64A7-458C-B324-AA6AE23B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5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16196DA-44B9-49DC-908C-50714B1DC8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380BA0D-1546-48E8-8FA0-9765743B03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1E6E201-DD07-4C1D-A44E-6B646D88DB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EE264BC-8F8F-4BD5-986F-025C7D7404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3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E29306B-0138-4C40-97C9-06CE6672A7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C14E925-B38C-4A21-93A3-3D4FCF0475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8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8E01A22-D315-4577-B5F5-BEA4D311C2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2BE2073-1747-4400-88F6-9B6FD6D946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9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53DE17C-4273-4660-979E-21628735DE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EA1A1C7-B93F-4DC5-A95D-9676A27B7D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214AB9C-8371-4C22-8713-B866694DD6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02B99D6-7405-463D-B55D-9DA398ADB9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93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4FAAC4E-0B02-4493-8B90-94B0B8C896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E62EA7A-E3CF-46F5-8D30-3A2E505B3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3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4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3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5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2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6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6D15-D7F9-491D-BCC5-8CFF753A2190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1DA4-937C-4538-9C87-D2F8FBB0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4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22EC7368-FEE1-4315-BD39-BB2CA4F5E1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5AD699F8-CA57-4DCB-B7A9-318FB0EDF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vk.cc/cIFql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t.d3h.space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ay9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rvio.histrf.ru/activities/projects/dates/1?ysclid=m77xcd7tbz236683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normativ.kontur.ru/document?moduleId=1&amp;documentId=457147&amp;ysclid=m77yjzfrt6856237446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23"/>
          <p:cNvSpPr txBox="1">
            <a:spLocks noChangeArrowheads="1"/>
          </p:cNvSpPr>
          <p:nvPr/>
        </p:nvSpPr>
        <p:spPr bwMode="auto">
          <a:xfrm>
            <a:off x="958992" y="3148225"/>
            <a:ext cx="106468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ctr" defTabSz="914217" eaLnBrk="0" hangingPunct="0">
              <a:spcBef>
                <a:spcPts val="0"/>
              </a:spcBef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914217" eaLnBrk="0" hangingPunct="0">
              <a:spcBef>
                <a:spcPts val="0"/>
              </a:spcBef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914217" eaLnBrk="0" hangingPunct="0">
              <a:spcBef>
                <a:spcPts val="0"/>
              </a:spcBef>
              <a:buNone/>
              <a:defRPr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defTabSz="914217" eaLnBrk="0" hangingPunct="0">
              <a:spcBef>
                <a:spcPts val="0"/>
              </a:spcBef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Правительства Тверской области №  от </a:t>
            </a:r>
          </a:p>
          <a:p>
            <a:pPr marL="342900" lvl="0" indent="-342900" algn="r" defTabSz="914217" eaLnBrk="0" hangingPunct="0">
              <a:spcBef>
                <a:spcPts val="0"/>
              </a:spcBef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«О подготовке и проведении празднования 80-ой годовщины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Победы в</a:t>
            </a:r>
          </a:p>
          <a:p>
            <a:pPr marL="342900" lvl="0" indent="-342900" algn="r" defTabSz="914217" eaLnBrk="0" hangingPunct="0">
              <a:spcBef>
                <a:spcPts val="0"/>
              </a:spcBef>
              <a:buNone/>
              <a:defRPr/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Великой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Отечественной войне 1941 – 1945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годо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в Тверской области»</a:t>
            </a:r>
          </a:p>
          <a:p>
            <a:pPr marL="342900" lvl="0" indent="-342900" algn="just" defTabSz="914217" eaLnBrk="0" hangingPunct="0">
              <a:spcBef>
                <a:spcPts val="0"/>
              </a:spcBef>
              <a:buNone/>
              <a:defRPr/>
            </a:pP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5848" y="470408"/>
            <a:ext cx="10447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4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4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4" y="315438"/>
            <a:ext cx="960967" cy="12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890" y="2571633"/>
            <a:ext cx="11525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«СОЗДАЛИ ДЛЯ И ВОПРЕКИ…»</a:t>
            </a:r>
            <a:endParaRPr lang="ru-RU" sz="4000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6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5B1A-2B60-005F-AF74-A30C232F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1003072" y="2392789"/>
            <a:ext cx="9304710" cy="12367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20000"/>
              </a:lnSpc>
              <a:defRPr/>
            </a:pPr>
            <a:r>
              <a:rPr lang="ru-RU" sz="2667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участников:</a:t>
            </a:r>
            <a:endParaRPr lang="ru-RU" sz="2667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кольные </a:t>
            </a:r>
            <a:r>
              <a:rPr lang="ru-RU" sz="266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медиацентры</a:t>
            </a:r>
            <a:endParaRPr lang="ru-RU" sz="266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кольные классы</a:t>
            </a: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</a:t>
            </a:r>
            <a:r>
              <a:rPr lang="ru-RU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медиацентры</a:t>
            </a:r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колледжей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3072" y="5898421"/>
            <a:ext cx="548410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 февраль-декабрь 2025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4" y="310980"/>
            <a:ext cx="960967" cy="12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CFB39B36-8237-A6E8-EE33-3FF5B21B07B7}"/>
              </a:ext>
            </a:extLst>
          </p:cNvPr>
          <p:cNvSpPr/>
          <p:nvPr/>
        </p:nvSpPr>
        <p:spPr>
          <a:xfrm>
            <a:off x="1961267" y="457469"/>
            <a:ext cx="8071773" cy="915637"/>
          </a:xfrm>
          <a:custGeom>
            <a:avLst/>
            <a:gdLst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8464644 w 8464644"/>
              <a:gd name="connsiteY2" fmla="*/ 844550 h 844550"/>
              <a:gd name="connsiteX3" fmla="*/ 0 w 8464644"/>
              <a:gd name="connsiteY3" fmla="*/ 844550 h 844550"/>
              <a:gd name="connsiteX4" fmla="*/ 0 w 8464644"/>
              <a:gd name="connsiteY4" fmla="*/ 0 h 844550"/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7316158 w 8464644"/>
              <a:gd name="connsiteY2" fmla="*/ 837234 h 844550"/>
              <a:gd name="connsiteX3" fmla="*/ 0 w 8464644"/>
              <a:gd name="connsiteY3" fmla="*/ 844550 h 844550"/>
              <a:gd name="connsiteX4" fmla="*/ 0 w 8464644"/>
              <a:gd name="connsiteY4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644" h="844550">
                <a:moveTo>
                  <a:pt x="0" y="0"/>
                </a:moveTo>
                <a:lnTo>
                  <a:pt x="8464644" y="0"/>
                </a:lnTo>
                <a:lnTo>
                  <a:pt x="7316158" y="837234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/>
            <a:r>
              <a:rPr lang="ru-RU" sz="2400" b="1" dirty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«СОЗДАЛИ ДЛЯ И </a:t>
            </a:r>
            <a:r>
              <a:rPr lang="ru-RU" sz="2400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ВОПРЕКИ…»</a:t>
            </a:r>
            <a:endParaRPr lang="ru-RU" sz="2400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0">
            <a:extLst>
              <a:ext uri="{FF2B5EF4-FFF2-40B4-BE49-F238E27FC236}">
                <a16:creationId xmlns:a16="http://schemas.microsoft.com/office/drawing/2014/main" id="{1DA6823C-33C5-4089-8266-DB184B0C6FB3}"/>
              </a:ext>
            </a:extLst>
          </p:cNvPr>
          <p:cNvPicPr/>
          <p:nvPr/>
        </p:nvPicPr>
        <p:blipFill>
          <a:blip r:embed="rId5"/>
          <a:srcRect l="31826" t="25991" r="48612" b="7439"/>
          <a:stretch/>
        </p:blipFill>
        <p:spPr>
          <a:xfrm>
            <a:off x="11280142" y="123423"/>
            <a:ext cx="705257" cy="1583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3072" y="4205462"/>
            <a:ext cx="10708637" cy="157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defRPr/>
            </a:pPr>
            <a:r>
              <a:rPr lang="ru-RU" sz="2670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проекта:</a:t>
            </a:r>
            <a:endParaRPr lang="ru-RU" sz="2670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7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книга-хронограф «2025 год – Год защитника Отечества</a:t>
            </a: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r>
              <a:rPr lang="ru-RU" sz="267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80-летия Великой Победы»</a:t>
            </a:r>
            <a:endParaRPr lang="ru-RU" sz="267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5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5B1A-2B60-005F-AF74-A30C232F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6843347" y="3531404"/>
            <a:ext cx="3922735" cy="6105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20000"/>
              </a:lnSpc>
              <a:defRPr/>
            </a:pPr>
            <a:r>
              <a:rPr lang="ru-RU" sz="2667" b="1" dirty="0">
                <a:solidFill>
                  <a:srgbClr val="C00000"/>
                </a:solidFill>
                <a:latin typeface="Bastion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984749" y="1909982"/>
            <a:ext cx="10295393" cy="19267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20000"/>
              </a:lnSpc>
              <a:defRPr/>
            </a:pPr>
            <a:r>
              <a:rPr lang="ru-RU" sz="2667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Боевых листков по направлениям:</a:t>
            </a:r>
            <a:endParaRPr lang="ru-RU" sz="2667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зобретения и открытия в годы Великой Отечественной войны</a:t>
            </a:r>
            <a:endParaRPr lang="ru-RU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 Победы</a:t>
            </a:r>
            <a:endParaRPr lang="ru-RU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4" y="310980"/>
            <a:ext cx="960967" cy="12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CFB39B36-8237-A6E8-EE33-3FF5B21B07B7}"/>
              </a:ext>
            </a:extLst>
          </p:cNvPr>
          <p:cNvSpPr/>
          <p:nvPr/>
        </p:nvSpPr>
        <p:spPr>
          <a:xfrm>
            <a:off x="1961267" y="457469"/>
            <a:ext cx="8071773" cy="915637"/>
          </a:xfrm>
          <a:custGeom>
            <a:avLst/>
            <a:gdLst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8464644 w 8464644"/>
              <a:gd name="connsiteY2" fmla="*/ 844550 h 844550"/>
              <a:gd name="connsiteX3" fmla="*/ 0 w 8464644"/>
              <a:gd name="connsiteY3" fmla="*/ 844550 h 844550"/>
              <a:gd name="connsiteX4" fmla="*/ 0 w 8464644"/>
              <a:gd name="connsiteY4" fmla="*/ 0 h 844550"/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7316158 w 8464644"/>
              <a:gd name="connsiteY2" fmla="*/ 837234 h 844550"/>
              <a:gd name="connsiteX3" fmla="*/ 0 w 8464644"/>
              <a:gd name="connsiteY3" fmla="*/ 844550 h 844550"/>
              <a:gd name="connsiteX4" fmla="*/ 0 w 8464644"/>
              <a:gd name="connsiteY4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644" h="844550">
                <a:moveTo>
                  <a:pt x="0" y="0"/>
                </a:moveTo>
                <a:lnTo>
                  <a:pt x="8464644" y="0"/>
                </a:lnTo>
                <a:lnTo>
                  <a:pt x="7316158" y="837234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/>
            <a:r>
              <a:rPr lang="ru-RU" sz="2400" b="1" dirty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«СОЗДАЛИ ДЛЯ </a:t>
            </a:r>
            <a:r>
              <a:rPr lang="ru-RU" sz="2400" b="1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ВОПРЕКИ…»</a:t>
            </a:r>
            <a:endParaRPr lang="ru-RU" sz="2400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0">
            <a:extLst>
              <a:ext uri="{FF2B5EF4-FFF2-40B4-BE49-F238E27FC236}">
                <a16:creationId xmlns:a16="http://schemas.microsoft.com/office/drawing/2014/main" id="{1DA6823C-33C5-4089-8266-DB184B0C6FB3}"/>
              </a:ext>
            </a:extLst>
          </p:cNvPr>
          <p:cNvPicPr/>
          <p:nvPr/>
        </p:nvPicPr>
        <p:blipFill>
          <a:blip r:embed="rId5"/>
          <a:srcRect l="31826" t="25991" r="48612" b="7439"/>
          <a:stretch/>
        </p:blipFill>
        <p:spPr>
          <a:xfrm>
            <a:off x="11280142" y="123423"/>
            <a:ext cx="705257" cy="1583731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47" y="3836690"/>
            <a:ext cx="4252547" cy="29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45" y="3836690"/>
            <a:ext cx="4076087" cy="29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6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5B1A-2B60-005F-AF74-A30C232F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580665" y="3191645"/>
            <a:ext cx="11340079" cy="19267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ормат Боевого листка А3</a:t>
            </a: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женедельный выпуск</a:t>
            </a: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общедоступных местах образовательных </a:t>
            </a: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азмещение на официальных сайтах образовательных организаций</a:t>
            </a: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отдельном разделе</a:t>
            </a: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листок должен быть оформлен в соответствии с Положением</a:t>
            </a:r>
          </a:p>
          <a:p>
            <a:pPr marL="933437" indent="-457200" defTabSz="1219170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ru-RU" sz="26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листок должен содержать информацию, иллюстрации, факты и личные истории, связанные с выбранной темой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4" y="310980"/>
            <a:ext cx="960967" cy="12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CFB39B36-8237-A6E8-EE33-3FF5B21B07B7}"/>
              </a:ext>
            </a:extLst>
          </p:cNvPr>
          <p:cNvSpPr/>
          <p:nvPr/>
        </p:nvSpPr>
        <p:spPr>
          <a:xfrm>
            <a:off x="1961267" y="457469"/>
            <a:ext cx="8071773" cy="915637"/>
          </a:xfrm>
          <a:custGeom>
            <a:avLst/>
            <a:gdLst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8464644 w 8464644"/>
              <a:gd name="connsiteY2" fmla="*/ 844550 h 844550"/>
              <a:gd name="connsiteX3" fmla="*/ 0 w 8464644"/>
              <a:gd name="connsiteY3" fmla="*/ 844550 h 844550"/>
              <a:gd name="connsiteX4" fmla="*/ 0 w 8464644"/>
              <a:gd name="connsiteY4" fmla="*/ 0 h 844550"/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7316158 w 8464644"/>
              <a:gd name="connsiteY2" fmla="*/ 837234 h 844550"/>
              <a:gd name="connsiteX3" fmla="*/ 0 w 8464644"/>
              <a:gd name="connsiteY3" fmla="*/ 844550 h 844550"/>
              <a:gd name="connsiteX4" fmla="*/ 0 w 8464644"/>
              <a:gd name="connsiteY4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644" h="844550">
                <a:moveTo>
                  <a:pt x="0" y="0"/>
                </a:moveTo>
                <a:lnTo>
                  <a:pt x="8464644" y="0"/>
                </a:lnTo>
                <a:lnTo>
                  <a:pt x="7316158" y="837234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</a:t>
            </a:r>
            <a:endParaRPr lang="ru-RU" sz="2400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0">
            <a:extLst>
              <a:ext uri="{FF2B5EF4-FFF2-40B4-BE49-F238E27FC236}">
                <a16:creationId xmlns:a16="http://schemas.microsoft.com/office/drawing/2014/main" id="{1DA6823C-33C5-4089-8266-DB184B0C6FB3}"/>
              </a:ext>
            </a:extLst>
          </p:cNvPr>
          <p:cNvPicPr/>
          <p:nvPr/>
        </p:nvPicPr>
        <p:blipFill>
          <a:blip r:embed="rId5"/>
          <a:srcRect l="31826" t="25991" r="48612" b="7439"/>
          <a:stretch/>
        </p:blipFill>
        <p:spPr>
          <a:xfrm>
            <a:off x="11280142" y="123423"/>
            <a:ext cx="705257" cy="15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5B1A-2B60-005F-AF74-A30C232F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670519" y="810855"/>
            <a:ext cx="10264624" cy="19267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endParaRPr lang="ru-RU" sz="2667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endParaRPr lang="ru-RU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endParaRPr lang="ru-RU" sz="2667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endParaRPr lang="ru-RU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</a:t>
            </a: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«Региональный центр школьного образования «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Завидово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 для связи:</a:t>
            </a:r>
          </a:p>
          <a:p>
            <a:pPr marL="476237" defTabSz="1219170">
              <a:lnSpc>
                <a:spcPct val="120000"/>
              </a:lnSpc>
              <a:buClr>
                <a:srgbClr val="A5002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info@shkola-mokshino.ru</a:t>
            </a:r>
            <a:endParaRPr lang="ru-RU" sz="2000" i="1" dirty="0">
              <a:solidFill>
                <a:prstClr val="black"/>
              </a:solidFill>
              <a:latin typeface="Bastio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4" y="310980"/>
            <a:ext cx="960967" cy="12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CFB39B36-8237-A6E8-EE33-3FF5B21B07B7}"/>
              </a:ext>
            </a:extLst>
          </p:cNvPr>
          <p:cNvSpPr/>
          <p:nvPr/>
        </p:nvSpPr>
        <p:spPr>
          <a:xfrm>
            <a:off x="1961267" y="457469"/>
            <a:ext cx="8071773" cy="915637"/>
          </a:xfrm>
          <a:custGeom>
            <a:avLst/>
            <a:gdLst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8464644 w 8464644"/>
              <a:gd name="connsiteY2" fmla="*/ 844550 h 844550"/>
              <a:gd name="connsiteX3" fmla="*/ 0 w 8464644"/>
              <a:gd name="connsiteY3" fmla="*/ 844550 h 844550"/>
              <a:gd name="connsiteX4" fmla="*/ 0 w 8464644"/>
              <a:gd name="connsiteY4" fmla="*/ 0 h 844550"/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7316158 w 8464644"/>
              <a:gd name="connsiteY2" fmla="*/ 837234 h 844550"/>
              <a:gd name="connsiteX3" fmla="*/ 0 w 8464644"/>
              <a:gd name="connsiteY3" fmla="*/ 844550 h 844550"/>
              <a:gd name="connsiteX4" fmla="*/ 0 w 8464644"/>
              <a:gd name="connsiteY4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644" h="844550">
                <a:moveTo>
                  <a:pt x="0" y="0"/>
                </a:moveTo>
                <a:lnTo>
                  <a:pt x="8464644" y="0"/>
                </a:lnTo>
                <a:lnTo>
                  <a:pt x="7316158" y="837234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endParaRPr lang="ru-RU" sz="2400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0">
            <a:extLst>
              <a:ext uri="{FF2B5EF4-FFF2-40B4-BE49-F238E27FC236}">
                <a16:creationId xmlns:a16="http://schemas.microsoft.com/office/drawing/2014/main" id="{1DA6823C-33C5-4089-8266-DB184B0C6FB3}"/>
              </a:ext>
            </a:extLst>
          </p:cNvPr>
          <p:cNvPicPr/>
          <p:nvPr/>
        </p:nvPicPr>
        <p:blipFill>
          <a:blip r:embed="rId5"/>
          <a:srcRect l="31826" t="25991" r="48612" b="7439"/>
          <a:stretch/>
        </p:blipFill>
        <p:spPr>
          <a:xfrm>
            <a:off x="11280142" y="123423"/>
            <a:ext cx="705257" cy="158373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1490" y="4938555"/>
            <a:ext cx="6788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доступны на платформе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https://it.d3h.space/"/>
              </a:rPr>
              <a:t>(https://it.d3h.space)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*обеспечен гостевой доступ – регистрироваться на платформе не нужно.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1491" y="3911109"/>
            <a:ext cx="9860263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для предоставления отчётов о проделанной работе доступна по ссылке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https://vk.cc/cIFqli"/>
              </a:rPr>
              <a:t>(https://vk.cc/cIFqli).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hlinkClick r:id="rId7" tooltip="https://vk.cc/cIFqli"/>
              </a:rPr>
              <a:t>(https://vk.cc/cIFqli)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5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5B1A-2B60-005F-AF74-A30C232F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6843347" y="3531404"/>
            <a:ext cx="3922735" cy="6105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20000"/>
              </a:lnSpc>
              <a:defRPr/>
            </a:pPr>
            <a:r>
              <a:rPr lang="ru-RU" sz="2667" b="1" dirty="0">
                <a:solidFill>
                  <a:srgbClr val="C00000"/>
                </a:solidFill>
                <a:latin typeface="Bastion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4" y="310980"/>
            <a:ext cx="960967" cy="12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CFB39B36-8237-A6E8-EE33-3FF5B21B07B7}"/>
              </a:ext>
            </a:extLst>
          </p:cNvPr>
          <p:cNvSpPr/>
          <p:nvPr/>
        </p:nvSpPr>
        <p:spPr>
          <a:xfrm>
            <a:off x="1961267" y="457469"/>
            <a:ext cx="8071773" cy="915637"/>
          </a:xfrm>
          <a:custGeom>
            <a:avLst/>
            <a:gdLst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8464644 w 8464644"/>
              <a:gd name="connsiteY2" fmla="*/ 844550 h 844550"/>
              <a:gd name="connsiteX3" fmla="*/ 0 w 8464644"/>
              <a:gd name="connsiteY3" fmla="*/ 844550 h 844550"/>
              <a:gd name="connsiteX4" fmla="*/ 0 w 8464644"/>
              <a:gd name="connsiteY4" fmla="*/ 0 h 844550"/>
              <a:gd name="connsiteX0" fmla="*/ 0 w 8464644"/>
              <a:gd name="connsiteY0" fmla="*/ 0 h 844550"/>
              <a:gd name="connsiteX1" fmla="*/ 8464644 w 8464644"/>
              <a:gd name="connsiteY1" fmla="*/ 0 h 844550"/>
              <a:gd name="connsiteX2" fmla="*/ 7316158 w 8464644"/>
              <a:gd name="connsiteY2" fmla="*/ 837234 h 844550"/>
              <a:gd name="connsiteX3" fmla="*/ 0 w 8464644"/>
              <a:gd name="connsiteY3" fmla="*/ 844550 h 844550"/>
              <a:gd name="connsiteX4" fmla="*/ 0 w 8464644"/>
              <a:gd name="connsiteY4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644" h="844550">
                <a:moveTo>
                  <a:pt x="0" y="0"/>
                </a:moveTo>
                <a:lnTo>
                  <a:pt x="8464644" y="0"/>
                </a:lnTo>
                <a:lnTo>
                  <a:pt x="7316158" y="837234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rgbClr val="8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 </a:t>
            </a:r>
            <a:endParaRPr lang="ru-RU" sz="2400" b="1" dirty="0">
              <a:solidFill>
                <a:srgbClr val="8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0">
            <a:extLst>
              <a:ext uri="{FF2B5EF4-FFF2-40B4-BE49-F238E27FC236}">
                <a16:creationId xmlns:a16="http://schemas.microsoft.com/office/drawing/2014/main" id="{1DA6823C-33C5-4089-8266-DB184B0C6FB3}"/>
              </a:ext>
            </a:extLst>
          </p:cNvPr>
          <p:cNvPicPr/>
          <p:nvPr/>
        </p:nvPicPr>
        <p:blipFill>
          <a:blip r:embed="rId5"/>
          <a:srcRect l="31826" t="25991" r="48612" b="7439"/>
          <a:stretch/>
        </p:blipFill>
        <p:spPr>
          <a:xfrm>
            <a:off x="11280142" y="123423"/>
            <a:ext cx="705257" cy="158373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6967" y="2049018"/>
            <a:ext cx="10898909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днях воинской славы и памятных датах России»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13.03.1995 N 32-ФЗ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ред. Федеральных законов  от 24.07.2023 N 376-ФЗ,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28.09.2023 N 493-ФЗ)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https://normativ.kontur.ru/document?moduleId=1&amp;documentId=457147&amp;ysclid=m77yjzfrt6856237446"/>
              </a:rPr>
              <a:t>https://normativ.kontur.ru/document?moduleId=1&amp;documentId=457147&amp;ysclid=m77yjzfrt6856237446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6967" y="4194266"/>
            <a:ext cx="966963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Российского военно-исторического общества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«Памятные даты военной истории Отечества»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https://rvio.histrf.ru/activities/projects/dates/1?ysclid=m77xcd7tbz23668349"/>
              </a:rPr>
              <a:t>https://rvio.histrf.ru/activities/projects/dates/1?ysclid=m77xcd7tbz23668349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6967" y="5581849"/>
            <a:ext cx="3735253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 Победа!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https://may9.ru/"/>
              </a:rPr>
              <a:t>https://may9.ru/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899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256</Words>
  <Application>Microsoft Office PowerPoint</Application>
  <PresentationFormat>Широкоэкранный</PresentationFormat>
  <Paragraphs>61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Bastion</vt:lpstr>
      <vt:lpstr>Calibri</vt:lpstr>
      <vt:lpstr>Calibri Light</vt:lpstr>
      <vt:lpstr>Roboto</vt:lpstr>
      <vt:lpstr>Times New Roman</vt:lpstr>
      <vt:lpstr>Wingdings</vt:lpstr>
      <vt:lpstr>Тема Office</vt:lpstr>
      <vt:lpstr>14_Тема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Evgenevna Kalinina</dc:creator>
  <cp:lastModifiedBy>School</cp:lastModifiedBy>
  <cp:revision>350</cp:revision>
  <cp:lastPrinted>2025-02-07T12:07:06Z</cp:lastPrinted>
  <dcterms:created xsi:type="dcterms:W3CDTF">2025-02-03T17:23:16Z</dcterms:created>
  <dcterms:modified xsi:type="dcterms:W3CDTF">2025-02-20T06:31:43Z</dcterms:modified>
</cp:coreProperties>
</file>