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7" r:id="rId4"/>
    <p:sldId id="259" r:id="rId5"/>
    <p:sldId id="262" r:id="rId6"/>
    <p:sldId id="263" r:id="rId7"/>
    <p:sldId id="264" r:id="rId8"/>
    <p:sldId id="265" r:id="rId9"/>
    <p:sldId id="260" r:id="rId10"/>
    <p:sldId id="261" r:id="rId11"/>
    <p:sldId id="274" r:id="rId12"/>
    <p:sldId id="282" r:id="rId13"/>
    <p:sldId id="275" r:id="rId14"/>
    <p:sldId id="277" r:id="rId15"/>
    <p:sldId id="280" r:id="rId16"/>
    <p:sldId id="278" r:id="rId17"/>
    <p:sldId id="281" r:id="rId18"/>
    <p:sldId id="279" r:id="rId19"/>
    <p:sldId id="283" r:id="rId20"/>
    <p:sldId id="284" r:id="rId21"/>
    <p:sldId id="311" r:id="rId22"/>
    <p:sldId id="312" r:id="rId23"/>
    <p:sldId id="313" r:id="rId24"/>
    <p:sldId id="286"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8" name="Номер слайда 7"/>
          <p:cNvSpPr>
            <a:spLocks noGrp="1"/>
          </p:cNvSpPr>
          <p:nvPr>
            <p:ph type="sldNum" sz="quarter" idx="11"/>
          </p:nvPr>
        </p:nvSpPr>
        <p:spPr/>
        <p:txBody>
          <a:bodyPr/>
          <a:lstStyle/>
          <a:p>
            <a:fld id="{7A8FAA44-AD19-47B1-9F22-992B5BF536D2}" type="slidenum">
              <a:rPr lang="ru-RU" smtClean="0"/>
              <a:pPr/>
              <a:t>‹#›</a:t>
            </a:fld>
            <a:endParaRPr lang="ru-RU" dirty="0"/>
          </a:p>
        </p:txBody>
      </p:sp>
      <p:sp>
        <p:nvSpPr>
          <p:cNvPr id="9" name="Нижний колонтитул 8"/>
          <p:cNvSpPr>
            <a:spLocks noGrp="1"/>
          </p:cNvSpPr>
          <p:nvPr>
            <p:ph type="ftr" sz="quarter" idx="12"/>
          </p:nvPr>
        </p:nvSpPr>
        <p:spPr/>
        <p:txBody>
          <a:bodyPr/>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FCC7E5C-78E5-4709-8B51-AE62FF81E511}" type="datetimeFigureOut">
              <a:rPr lang="ru-RU" smtClean="0"/>
              <a:pPr/>
              <a:t>26.02.2015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156448" y="6422064"/>
            <a:ext cx="762000" cy="365125"/>
          </a:xfrm>
        </p:spPr>
        <p:txBody>
          <a:bodyPr/>
          <a:lstStyle/>
          <a:p>
            <a:fld id="{7A8FAA44-AD19-47B1-9F22-992B5BF536D2}"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FCC7E5C-78E5-4709-8B51-AE62FF81E511}" type="datetimeFigureOut">
              <a:rPr lang="ru-RU" smtClean="0"/>
              <a:pPr/>
              <a:t>26.02.2015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FCC7E5C-78E5-4709-8B51-AE62FF81E511}" type="datetimeFigureOut">
              <a:rPr lang="ru-RU" smtClean="0"/>
              <a:pPr/>
              <a:t>26.02.2015</a:t>
            </a:fld>
            <a:endParaRPr lang="ru-RU" dirty="0"/>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dirty="0"/>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A8FAA44-AD19-47B1-9F22-992B5BF536D2}"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88640"/>
            <a:ext cx="8892480" cy="6192688"/>
          </a:xfrm>
        </p:spPr>
        <p:txBody>
          <a:bodyPr>
            <a:noAutofit/>
          </a:bodyPr>
          <a:lstStyle/>
          <a:p>
            <a:r>
              <a:rPr lang="ru-RU" sz="7200" dirty="0" smtClean="0"/>
              <a:t/>
            </a:r>
            <a:br>
              <a:rPr lang="ru-RU" sz="7200" dirty="0" smtClean="0"/>
            </a:br>
            <a:r>
              <a:rPr lang="ru-RU" sz="7200" dirty="0" smtClean="0"/>
              <a:t>Психологическая помощь при подготовке к </a:t>
            </a:r>
            <a:br>
              <a:rPr lang="ru-RU" sz="7200" dirty="0" smtClean="0"/>
            </a:br>
            <a:r>
              <a:rPr lang="ru-RU" sz="7200" dirty="0" smtClean="0"/>
              <a:t>ЕГЭ и </a:t>
            </a:r>
            <a:r>
              <a:rPr lang="ru-RU" sz="7200" dirty="0" err="1" smtClean="0"/>
              <a:t>огэ</a:t>
            </a:r>
            <a:endParaRPr lang="ru-RU" sz="7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179512" y="476672"/>
          <a:ext cx="8496944" cy="5489604"/>
        </p:xfrm>
        <a:graphic>
          <a:graphicData uri="http://schemas.openxmlformats.org/drawingml/2006/table">
            <a:tbl>
              <a:tblPr firstRow="1" bandRow="1">
                <a:tableStyleId>{5C22544A-7EE6-4342-B048-85BDC9FD1C3A}</a:tableStyleId>
              </a:tblPr>
              <a:tblGrid>
                <a:gridCol w="2194852"/>
                <a:gridCol w="3731249"/>
                <a:gridCol w="2570843"/>
              </a:tblGrid>
              <a:tr h="1385826">
                <a:tc>
                  <a:txBody>
                    <a:bodyPr/>
                    <a:lstStyle/>
                    <a:p>
                      <a:pPr algn="ctr"/>
                      <a:r>
                        <a:rPr lang="ru-RU" sz="2000" dirty="0" smtClean="0">
                          <a:latin typeface="Times New Roman" pitchFamily="18" charset="0"/>
                          <a:cs typeface="Times New Roman" pitchFamily="18" charset="0"/>
                        </a:rPr>
                        <a:t>Отличительные</a:t>
                      </a:r>
                      <a:r>
                        <a:rPr lang="ru-RU" sz="2000" baseline="0" dirty="0" smtClean="0">
                          <a:latin typeface="Times New Roman" pitchFamily="18" charset="0"/>
                          <a:cs typeface="Times New Roman" pitchFamily="18" charset="0"/>
                        </a:rPr>
                        <a:t> особенности</a:t>
                      </a:r>
                      <a:endParaRPr lang="ru-RU" sz="2000" dirty="0">
                        <a:latin typeface="Times New Roman" pitchFamily="18" charset="0"/>
                        <a:cs typeface="Times New Roman" pitchFamily="18" charset="0"/>
                      </a:endParaRPr>
                    </a:p>
                  </a:txBody>
                  <a:tcPr/>
                </a:tc>
                <a:tc>
                  <a:txBody>
                    <a:bodyPr/>
                    <a:lstStyle/>
                    <a:p>
                      <a:pPr algn="ctr"/>
                      <a:r>
                        <a:rPr lang="ru-RU" sz="3600" dirty="0" smtClean="0">
                          <a:latin typeface="Times New Roman" pitchFamily="18" charset="0"/>
                          <a:cs typeface="Times New Roman" pitchFamily="18" charset="0"/>
                        </a:rPr>
                        <a:t>Традиционный </a:t>
                      </a:r>
                    </a:p>
                    <a:p>
                      <a:pPr algn="ctr"/>
                      <a:r>
                        <a:rPr lang="ru-RU" sz="3600" dirty="0" smtClean="0">
                          <a:latin typeface="Times New Roman" pitchFamily="18" charset="0"/>
                          <a:cs typeface="Times New Roman" pitchFamily="18" charset="0"/>
                        </a:rPr>
                        <a:t>экзамен</a:t>
                      </a:r>
                      <a:endParaRPr lang="ru-RU" sz="3600" dirty="0">
                        <a:latin typeface="Times New Roman" pitchFamily="18" charset="0"/>
                        <a:cs typeface="Times New Roman" pitchFamily="18" charset="0"/>
                      </a:endParaRPr>
                    </a:p>
                  </a:txBody>
                  <a:tcPr/>
                </a:tc>
                <a:tc>
                  <a:txBody>
                    <a:bodyPr/>
                    <a:lstStyle/>
                    <a:p>
                      <a:pPr algn="ctr"/>
                      <a:r>
                        <a:rPr lang="ru-RU" sz="4400" dirty="0" smtClean="0">
                          <a:latin typeface="Times New Roman" pitchFamily="18" charset="0"/>
                          <a:cs typeface="Times New Roman" pitchFamily="18" charset="0"/>
                        </a:rPr>
                        <a:t>ЕГЭ и ОГЭ</a:t>
                      </a:r>
                      <a:endParaRPr lang="ru-RU" sz="4400" dirty="0">
                        <a:latin typeface="Times New Roman" pitchFamily="18" charset="0"/>
                        <a:cs typeface="Times New Roman" pitchFamily="18" charset="0"/>
                      </a:endParaRPr>
                    </a:p>
                  </a:txBody>
                  <a:tcPr/>
                </a:tc>
              </a:tr>
              <a:tr h="8019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Критерии оценки</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Известны заранее.</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Уточняются уже после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завершения экзамена.</a:t>
                      </a:r>
                    </a:p>
                    <a:p>
                      <a:endParaRPr lang="ru-RU" sz="1500" dirty="0">
                        <a:latin typeface="Times New Roman" pitchFamily="18" charset="0"/>
                        <a:cs typeface="Times New Roman" pitchFamily="18" charset="0"/>
                      </a:endParaRPr>
                    </a:p>
                  </a:txBody>
                  <a:tcPr/>
                </a:tc>
              </a:tr>
              <a:tr h="15095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Содержание экзамена.</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Ученик должен</a:t>
                      </a:r>
                    </a:p>
                    <a:p>
                      <a:r>
                        <a:rPr lang="ru-RU" sz="1500" dirty="0" smtClean="0">
                          <a:latin typeface="Times New Roman" pitchFamily="18" charset="0"/>
                          <a:cs typeface="Times New Roman" pitchFamily="18" charset="0"/>
                        </a:rPr>
                        <a:t>продемонстрировать </a:t>
                      </a:r>
                    </a:p>
                    <a:p>
                      <a:r>
                        <a:rPr lang="ru-RU" sz="1500" dirty="0" smtClean="0">
                          <a:latin typeface="Times New Roman" pitchFamily="18" charset="0"/>
                          <a:cs typeface="Times New Roman" pitchFamily="18" charset="0"/>
                        </a:rPr>
                        <a:t>владение определенным фрагментом учебного материала (определенной темой, вопросом и т.д.).</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Экзамен охватывает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практически весь объем учебного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материала.</a:t>
                      </a:r>
                    </a:p>
                    <a:p>
                      <a:endParaRPr lang="ru-RU" sz="1500" dirty="0">
                        <a:latin typeface="Times New Roman" pitchFamily="18" charset="0"/>
                        <a:cs typeface="Times New Roman" pitchFamily="18" charset="0"/>
                      </a:endParaRPr>
                    </a:p>
                  </a:txBody>
                  <a:tcPr/>
                </a:tc>
              </a:tr>
              <a:tr h="1745473">
                <a:tc>
                  <a:txBody>
                    <a:bodyPr/>
                    <a:lstStyle/>
                    <a:p>
                      <a:r>
                        <a:rPr lang="ru-RU" sz="1500" b="1" dirty="0" smtClean="0">
                          <a:latin typeface="Times New Roman" pitchFamily="18" charset="0"/>
                          <a:cs typeface="Times New Roman" pitchFamily="18" charset="0"/>
                        </a:rPr>
                        <a:t>Как происходит</a:t>
                      </a:r>
                    </a:p>
                    <a:p>
                      <a:r>
                        <a:rPr lang="ru-RU" sz="1500" b="1" dirty="0" smtClean="0">
                          <a:latin typeface="Times New Roman" pitchFamily="18" charset="0"/>
                          <a:cs typeface="Times New Roman" pitchFamily="18" charset="0"/>
                        </a:rPr>
                        <a:t>фиксация</a:t>
                      </a:r>
                    </a:p>
                    <a:p>
                      <a:r>
                        <a:rPr lang="ru-RU" sz="1500" b="1" dirty="0" smtClean="0">
                          <a:latin typeface="Times New Roman" pitchFamily="18" charset="0"/>
                          <a:cs typeface="Times New Roman" pitchFamily="18" charset="0"/>
                        </a:rPr>
                        <a:t>результатов?</a:t>
                      </a:r>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На письменном экзамене – на том же листе, на </a:t>
                      </a:r>
                    </a:p>
                    <a:p>
                      <a:r>
                        <a:rPr lang="ru-RU" sz="1500" dirty="0" smtClean="0">
                          <a:latin typeface="Times New Roman" pitchFamily="18" charset="0"/>
                          <a:cs typeface="Times New Roman" pitchFamily="18" charset="0"/>
                        </a:rPr>
                        <a:t>котором выполняется задание.</a:t>
                      </a:r>
                    </a:p>
                    <a:p>
                      <a:r>
                        <a:rPr lang="ru-RU" sz="1500" dirty="0" smtClean="0">
                          <a:latin typeface="Times New Roman" pitchFamily="18" charset="0"/>
                          <a:cs typeface="Times New Roman" pitchFamily="18" charset="0"/>
                        </a:rPr>
                        <a:t>На устном – на черновике.</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Результаты выполнения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задания необходимо перенести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на специальный бланк регистрации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ответов</a:t>
                      </a:r>
                    </a:p>
                    <a:p>
                      <a:endParaRPr lang="ru-RU" sz="15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Рекомендации </a:t>
            </a:r>
            <a:r>
              <a:rPr lang="ru-RU" dirty="0" smtClean="0"/>
              <a:t>выпускнику по</a:t>
            </a:r>
            <a:r>
              <a:rPr lang="ru-RU" dirty="0"/>
              <a:t> подготовке к </a:t>
            </a:r>
            <a:r>
              <a:rPr lang="ru-RU" dirty="0" smtClean="0"/>
              <a:t>ЕГЭ и ОГЭ</a:t>
            </a:r>
            <a:endParaRPr lang="ru-RU" dirty="0"/>
          </a:p>
        </p:txBody>
      </p:sp>
      <p:sp>
        <p:nvSpPr>
          <p:cNvPr id="3" name="Содержимое 2"/>
          <p:cNvSpPr>
            <a:spLocks noGrp="1"/>
          </p:cNvSpPr>
          <p:nvPr>
            <p:ph idx="1"/>
          </p:nvPr>
        </p:nvSpPr>
        <p:spPr>
          <a:xfrm>
            <a:off x="179512" y="1484784"/>
            <a:ext cx="8712968" cy="5184576"/>
          </a:xfrm>
        </p:spPr>
        <p:txBody>
          <a:bodyPr>
            <a:normAutofit fontScale="85000" lnSpcReduction="20000"/>
          </a:bodyPr>
          <a:lstStyle/>
          <a:p>
            <a:pPr>
              <a:buNone/>
            </a:pPr>
            <a:r>
              <a:rPr lang="ru-RU" b="1" dirty="0">
                <a:latin typeface="Times New Roman" pitchFamily="18" charset="0"/>
                <a:cs typeface="Times New Roman" pitchFamily="18" charset="0"/>
              </a:rPr>
              <a:t>Подготовка в течение года</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     Подготовь место для занятий: убери всё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лишнее</a:t>
            </a:r>
            <a:r>
              <a:rPr lang="ru-RU" dirty="0">
                <a:latin typeface="Times New Roman" pitchFamily="18" charset="0"/>
                <a:cs typeface="Times New Roman" pitchFamily="18" charset="0"/>
              </a:rPr>
              <a:t>, удобно расположи </a:t>
            </a:r>
            <a:r>
              <a:rPr lang="ru-RU" dirty="0" smtClean="0">
                <a:latin typeface="Times New Roman" pitchFamily="18" charset="0"/>
                <a:cs typeface="Times New Roman" pitchFamily="18" charset="0"/>
              </a:rPr>
              <a:t>необходимые</a:t>
            </a:r>
          </a:p>
          <a:p>
            <a:pPr>
              <a:buNone/>
            </a:pPr>
            <a:r>
              <a:rPr lang="ru-RU" dirty="0" smtClean="0">
                <a:latin typeface="Times New Roman" pitchFamily="18" charset="0"/>
                <a:cs typeface="Times New Roman" pitchFamily="18" charset="0"/>
              </a:rPr>
              <a:t>принадлежности</a:t>
            </a:r>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    Желтый и фиолетовый цвета </a:t>
            </a:r>
            <a:r>
              <a:rPr lang="ru-RU" dirty="0" smtClean="0">
                <a:latin typeface="Times New Roman" pitchFamily="18" charset="0"/>
                <a:cs typeface="Times New Roman" pitchFamily="18" charset="0"/>
              </a:rPr>
              <a:t>повышают</a:t>
            </a:r>
          </a:p>
          <a:p>
            <a:pPr>
              <a:buNone/>
            </a:pPr>
            <a:r>
              <a:rPr lang="ru-RU" dirty="0">
                <a:latin typeface="Times New Roman" pitchFamily="18" charset="0"/>
                <a:cs typeface="Times New Roman" pitchFamily="18" charset="0"/>
              </a:rPr>
              <a:t> интеллектуальную активность.</a:t>
            </a:r>
          </a:p>
          <a:p>
            <a:r>
              <a:rPr lang="ru-RU" dirty="0">
                <a:latin typeface="Times New Roman" pitchFamily="18" charset="0"/>
                <a:cs typeface="Times New Roman" pitchFamily="18" charset="0"/>
              </a:rPr>
              <a:t>     Составь план занятий, что именно будешь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сегодня</a:t>
            </a:r>
            <a:r>
              <a:rPr lang="ru-RU" dirty="0">
                <a:latin typeface="Times New Roman" pitchFamily="18" charset="0"/>
                <a:cs typeface="Times New Roman" pitchFamily="18" charset="0"/>
              </a:rPr>
              <a:t> изучать.  Если ты «сова» или«жаворонок»,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эффективнее</a:t>
            </a:r>
            <a:r>
              <a:rPr lang="ru-RU" dirty="0">
                <a:latin typeface="Times New Roman" pitchFamily="18" charset="0"/>
                <a:cs typeface="Times New Roman" pitchFamily="18" charset="0"/>
              </a:rPr>
              <a:t> используй вечерние или утренние часы.</a:t>
            </a:r>
          </a:p>
          <a:p>
            <a:r>
              <a:rPr lang="ru-RU" dirty="0">
                <a:latin typeface="Times New Roman" pitchFamily="18" charset="0"/>
                <a:cs typeface="Times New Roman" pitchFamily="18" charset="0"/>
              </a:rPr>
              <a:t>    Начни с самого трудного, а если </a:t>
            </a:r>
            <a:r>
              <a:rPr lang="ru-RU" dirty="0" smtClean="0">
                <a:latin typeface="Times New Roman" pitchFamily="18" charset="0"/>
                <a:cs typeface="Times New Roman" pitchFamily="18" charset="0"/>
              </a:rPr>
              <a:t>трудно</a:t>
            </a:r>
          </a:p>
          <a:p>
            <a:pPr>
              <a:buNone/>
            </a:pPr>
            <a:r>
              <a:rPr lang="ru-RU" dirty="0">
                <a:latin typeface="Times New Roman" pitchFamily="18" charset="0"/>
                <a:cs typeface="Times New Roman" pitchFamily="18" charset="0"/>
              </a:rPr>
              <a:t> «раскачаться» - то с самого интересного </a:t>
            </a:r>
            <a:r>
              <a:rPr lang="ru-RU" dirty="0" smtClean="0">
                <a:latin typeface="Times New Roman" pitchFamily="18" charset="0"/>
                <a:cs typeface="Times New Roman" pitchFamily="18" charset="0"/>
              </a:rPr>
              <a:t>и приятного</a:t>
            </a:r>
            <a:r>
              <a:rPr lang="ru-RU" dirty="0">
                <a:latin typeface="Times New Roman" pitchFamily="18" charset="0"/>
                <a:cs typeface="Times New Roman" pitchFamily="18" charset="0"/>
              </a:rPr>
              <a:t>.</a:t>
            </a:r>
          </a:p>
          <a:p>
            <a:pPr>
              <a:buNone/>
            </a:pPr>
            <a:r>
              <a:rPr lang="ru-RU" dirty="0">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332656"/>
            <a:ext cx="8712968" cy="6336704"/>
          </a:xfrm>
        </p:spPr>
        <p:txBody>
          <a:bodyPr>
            <a:normAutofit fontScale="92500" lnSpcReduction="20000"/>
          </a:bodyPr>
          <a:lstStyle/>
          <a:p>
            <a:r>
              <a:rPr lang="ru-RU" sz="2800" dirty="0" smtClean="0">
                <a:latin typeface="Times New Roman" pitchFamily="18" charset="0"/>
                <a:cs typeface="Times New Roman" pitchFamily="18" charset="0"/>
              </a:rPr>
              <a:t>Чередуй занятия и отдых: 40 минут занятий, 10 минут – перерыв.</a:t>
            </a:r>
          </a:p>
          <a:p>
            <a:r>
              <a:rPr lang="ru-RU" sz="2800" dirty="0" smtClean="0">
                <a:latin typeface="Times New Roman" pitchFamily="18" charset="0"/>
                <a:cs typeface="Times New Roman" pitchFamily="18" charset="0"/>
              </a:rPr>
              <a:t>     Не стремись всё запомнить наизусть, </a:t>
            </a:r>
          </a:p>
          <a:p>
            <a:pPr>
              <a:buNone/>
            </a:pPr>
            <a:r>
              <a:rPr lang="ru-RU" sz="2800" dirty="0" smtClean="0">
                <a:latin typeface="Times New Roman" pitchFamily="18" charset="0"/>
                <a:cs typeface="Times New Roman" pitchFamily="18" charset="0"/>
              </a:rPr>
              <a:t>структурируй материал, составь на бумаге план, схему.</a:t>
            </a:r>
          </a:p>
          <a:p>
            <a:r>
              <a:rPr lang="ru-RU" sz="2800" dirty="0" smtClean="0">
                <a:latin typeface="Times New Roman" pitchFamily="18" charset="0"/>
                <a:cs typeface="Times New Roman" pitchFamily="18" charset="0"/>
              </a:rPr>
              <a:t>     Выполняй как можно больше тестов.</a:t>
            </a:r>
          </a:p>
          <a:p>
            <a:r>
              <a:rPr lang="ru-RU" sz="2800" dirty="0" smtClean="0">
                <a:latin typeface="Times New Roman" pitchFamily="18" charset="0"/>
                <a:cs typeface="Times New Roman" pitchFamily="18" charset="0"/>
              </a:rPr>
              <a:t>     Тренируйся с секундомером в руках, засекай </a:t>
            </a:r>
          </a:p>
          <a:p>
            <a:pPr>
              <a:buNone/>
            </a:pPr>
            <a:r>
              <a:rPr lang="ru-RU" sz="2800" dirty="0" smtClean="0">
                <a:latin typeface="Times New Roman" pitchFamily="18" charset="0"/>
                <a:cs typeface="Times New Roman" pitchFamily="18" charset="0"/>
              </a:rPr>
              <a:t>время выполнения тестов .</a:t>
            </a:r>
          </a:p>
          <a:p>
            <a:r>
              <a:rPr lang="ru-RU" sz="2800" dirty="0" smtClean="0">
                <a:latin typeface="Times New Roman" pitchFamily="18" charset="0"/>
                <a:cs typeface="Times New Roman" pitchFamily="18" charset="0"/>
              </a:rPr>
              <a:t>     Не думай, что не справишься, а наоборот, </a:t>
            </a:r>
          </a:p>
          <a:p>
            <a:pPr>
              <a:buNone/>
            </a:pPr>
            <a:r>
              <a:rPr lang="ru-RU" sz="2800" dirty="0" smtClean="0">
                <a:latin typeface="Times New Roman" pitchFamily="18" charset="0"/>
                <a:cs typeface="Times New Roman" pitchFamily="18" charset="0"/>
              </a:rPr>
              <a:t>мысленно рисуй себе картину успеха.</a:t>
            </a:r>
          </a:p>
          <a:p>
            <a:r>
              <a:rPr lang="ru-RU" sz="2800" dirty="0" smtClean="0">
                <a:latin typeface="Times New Roman" pitchFamily="18" charset="0"/>
                <a:cs typeface="Times New Roman" pitchFamily="18" charset="0"/>
              </a:rPr>
              <a:t>    Оставь 1 день перед экзаменом на повторение планов </a:t>
            </a:r>
          </a:p>
          <a:p>
            <a:pPr>
              <a:buNone/>
            </a:pPr>
            <a:r>
              <a:rPr lang="ru-RU" sz="2800" dirty="0" smtClean="0">
                <a:latin typeface="Times New Roman" pitchFamily="18" charset="0"/>
                <a:cs typeface="Times New Roman" pitchFamily="18" charset="0"/>
              </a:rPr>
              <a:t>ответов, особенно самых трудных мест.</a:t>
            </a:r>
          </a:p>
          <a:p>
            <a:r>
              <a:rPr lang="ru-RU" sz="2800" dirty="0" smtClean="0">
                <a:latin typeface="Times New Roman" pitchFamily="18" charset="0"/>
                <a:cs typeface="Times New Roman" pitchFamily="18" charset="0"/>
              </a:rPr>
              <a:t>     Потренируйся в чётком написании  печатных букв.</a:t>
            </a:r>
          </a:p>
          <a:p>
            <a:r>
              <a:rPr lang="ru-RU" sz="2800" dirty="0" smtClean="0">
                <a:latin typeface="Times New Roman" pitchFamily="18" charset="0"/>
                <a:cs typeface="Times New Roman" pitchFamily="18" charset="0"/>
              </a:rPr>
              <a:t>     Познакомься со своими правами. Апелляции бывают по процедуре экзамена  и по выставленному  </a:t>
            </a:r>
          </a:p>
          <a:p>
            <a:r>
              <a:rPr lang="ru-RU" sz="2800" dirty="0" smtClean="0">
                <a:latin typeface="Times New Roman" pitchFamily="18" charset="0"/>
                <a:cs typeface="Times New Roman" pitchFamily="18" charset="0"/>
              </a:rPr>
              <a:t>количеству баллов, но не по содержанию ЕГЭ и ОГЭ</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332656"/>
            <a:ext cx="8496944" cy="3240360"/>
          </a:xfrm>
        </p:spPr>
        <p:txBody>
          <a:bodyPr>
            <a:normAutofit fontScale="77500" lnSpcReduction="20000"/>
          </a:bodyPr>
          <a:lstStyle/>
          <a:p>
            <a:pPr>
              <a:buNone/>
            </a:pPr>
            <a:r>
              <a:rPr lang="ru-RU" b="1" dirty="0">
                <a:solidFill>
                  <a:srgbClr val="00B0F0"/>
                </a:solidFill>
              </a:rPr>
              <a:t>Накануне экзамена</a:t>
            </a:r>
            <a:r>
              <a:rPr lang="ru-RU" b="1" dirty="0" smtClean="0">
                <a:solidFill>
                  <a:srgbClr val="00B0F0"/>
                </a:solidFill>
              </a:rPr>
              <a:t>.</a:t>
            </a:r>
          </a:p>
          <a:p>
            <a:pPr>
              <a:buNone/>
            </a:pPr>
            <a:endParaRPr lang="ru-RU" dirty="0"/>
          </a:p>
          <a:p>
            <a:r>
              <a:rPr lang="ru-RU" dirty="0"/>
              <a:t> </a:t>
            </a:r>
            <a:r>
              <a:rPr lang="ru-RU" dirty="0" smtClean="0"/>
              <a:t>Днём</a:t>
            </a:r>
            <a:r>
              <a:rPr lang="ru-RU" dirty="0"/>
              <a:t> </a:t>
            </a:r>
            <a:r>
              <a:rPr lang="ru-RU" dirty="0" smtClean="0"/>
              <a:t>можно готовиться</a:t>
            </a:r>
            <a:r>
              <a:rPr lang="ru-RU" dirty="0"/>
              <a:t>, а </a:t>
            </a:r>
            <a:r>
              <a:rPr lang="ru-RU" dirty="0" smtClean="0"/>
              <a:t>вечером погулять</a:t>
            </a:r>
            <a:r>
              <a:rPr lang="ru-RU" dirty="0"/>
              <a:t>, отдохнуть, </a:t>
            </a:r>
            <a:r>
              <a:rPr lang="ru-RU" dirty="0" smtClean="0"/>
              <a:t>раньше лечь</a:t>
            </a:r>
            <a:r>
              <a:rPr lang="ru-RU" dirty="0"/>
              <a:t> спать, </a:t>
            </a:r>
            <a:r>
              <a:rPr lang="ru-RU" dirty="0" smtClean="0"/>
              <a:t>чтобы выспаться</a:t>
            </a:r>
            <a:r>
              <a:rPr lang="ru-RU" dirty="0"/>
              <a:t>.</a:t>
            </a:r>
          </a:p>
          <a:p>
            <a:r>
              <a:rPr lang="ru-RU" dirty="0" smtClean="0"/>
              <a:t>На</a:t>
            </a:r>
            <a:r>
              <a:rPr lang="ru-RU" dirty="0"/>
              <a:t> экзамен </a:t>
            </a:r>
            <a:r>
              <a:rPr lang="ru-RU" dirty="0" smtClean="0"/>
              <a:t>лучше явиться</a:t>
            </a:r>
            <a:r>
              <a:rPr lang="ru-RU" dirty="0"/>
              <a:t> за полчаса </a:t>
            </a:r>
            <a:r>
              <a:rPr lang="ru-RU" dirty="0" smtClean="0"/>
              <a:t>до начала</a:t>
            </a:r>
            <a:r>
              <a:rPr lang="ru-RU" dirty="0"/>
              <a:t>, иметь паспорт</a:t>
            </a:r>
            <a:r>
              <a:rPr lang="ru-RU" dirty="0" smtClean="0"/>
              <a:t>, пропуск</a:t>
            </a:r>
            <a:r>
              <a:rPr lang="ru-RU" dirty="0"/>
              <a:t>,   </a:t>
            </a:r>
            <a:r>
              <a:rPr lang="ru-RU" dirty="0" smtClean="0"/>
              <a:t> гелевую</a:t>
            </a:r>
            <a:r>
              <a:rPr lang="ru-RU" dirty="0"/>
              <a:t> </a:t>
            </a:r>
            <a:r>
              <a:rPr lang="ru-RU" dirty="0" smtClean="0"/>
              <a:t>чёрную ручку</a:t>
            </a:r>
            <a:r>
              <a:rPr lang="ru-RU" dirty="0"/>
              <a:t>.</a:t>
            </a:r>
          </a:p>
          <a:p>
            <a:r>
              <a:rPr lang="ru-RU" dirty="0" smtClean="0"/>
              <a:t>Продумай</a:t>
            </a:r>
            <a:r>
              <a:rPr lang="ru-RU" dirty="0"/>
              <a:t>, как </a:t>
            </a:r>
            <a:r>
              <a:rPr lang="ru-RU" dirty="0" smtClean="0"/>
              <a:t>ты оденешься</a:t>
            </a:r>
            <a:r>
              <a:rPr lang="ru-RU" dirty="0"/>
              <a:t> на экзамен: </a:t>
            </a:r>
            <a:r>
              <a:rPr lang="ru-RU" dirty="0" smtClean="0"/>
              <a:t>в пункте</a:t>
            </a:r>
            <a:r>
              <a:rPr lang="ru-RU" dirty="0"/>
              <a:t> тестирования </a:t>
            </a:r>
            <a:r>
              <a:rPr lang="ru-RU" dirty="0" smtClean="0"/>
              <a:t>может быть</a:t>
            </a:r>
            <a:r>
              <a:rPr lang="ru-RU" dirty="0"/>
              <a:t> прохладно или </a:t>
            </a:r>
            <a:r>
              <a:rPr lang="ru-RU" dirty="0" smtClean="0"/>
              <a:t>тепло , а</a:t>
            </a:r>
            <a:r>
              <a:rPr lang="ru-RU" dirty="0"/>
              <a:t> ты будешь сидеть </a:t>
            </a:r>
            <a:r>
              <a:rPr lang="ru-RU" dirty="0" smtClean="0"/>
              <a:t>на экзамене</a:t>
            </a:r>
            <a:r>
              <a:rPr lang="ru-RU" dirty="0"/>
              <a:t> 3 часа</a:t>
            </a:r>
          </a:p>
          <a:p>
            <a:pPr>
              <a:buNone/>
            </a:pPr>
            <a:endParaRPr lang="ru-RU" dirty="0"/>
          </a:p>
        </p:txBody>
      </p:sp>
      <p:pic>
        <p:nvPicPr>
          <p:cNvPr id="1026" name="Picture 2" descr="C:\Users\Админ\Desktop\i.jpg"/>
          <p:cNvPicPr>
            <a:picLocks noChangeAspect="1" noChangeArrowheads="1"/>
          </p:cNvPicPr>
          <p:nvPr/>
        </p:nvPicPr>
        <p:blipFill>
          <a:blip r:embed="rId2" cstate="print"/>
          <a:srcRect/>
          <a:stretch>
            <a:fillRect/>
          </a:stretch>
        </p:blipFill>
        <p:spPr bwMode="auto">
          <a:xfrm>
            <a:off x="3995936" y="3573016"/>
            <a:ext cx="4839877" cy="328498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60648"/>
            <a:ext cx="8568952" cy="6336704"/>
          </a:xfrm>
        </p:spPr>
        <p:txBody>
          <a:bodyPr>
            <a:normAutofit fontScale="70000" lnSpcReduction="20000"/>
          </a:bodyPr>
          <a:lstStyle/>
          <a:p>
            <a:pPr>
              <a:buNone/>
            </a:pPr>
            <a:r>
              <a:rPr lang="ru-RU" b="1" dirty="0">
                <a:solidFill>
                  <a:srgbClr val="00B0F0"/>
                </a:solidFill>
              </a:rPr>
              <a:t>Некоторые полезные приемы </a:t>
            </a:r>
            <a:r>
              <a:rPr lang="ru-RU" dirty="0" smtClean="0"/>
              <a:t/>
            </a:r>
            <a:br>
              <a:rPr lang="ru-RU" dirty="0" smtClean="0"/>
            </a:br>
            <a:endParaRPr lang="ru-RU" dirty="0" smtClean="0"/>
          </a:p>
          <a:p>
            <a:pPr algn="just">
              <a:lnSpc>
                <a:spcPct val="120000"/>
              </a:lnSpc>
            </a:pPr>
            <a:r>
              <a:rPr lang="ru-RU" sz="2900" dirty="0" smtClean="0"/>
              <a:t>Перед </a:t>
            </a:r>
            <a:r>
              <a:rPr lang="ru-RU" sz="2900" dirty="0"/>
              <a:t>началом работы нужно сосредоточиться, расслабиться и успокоиться. Расслабленная сосредоточенность гораздо эффективнее, чем напряженное, скованное внимание. </a:t>
            </a:r>
          </a:p>
          <a:p>
            <a:pPr algn="just">
              <a:lnSpc>
                <a:spcPct val="120000"/>
              </a:lnSpc>
            </a:pPr>
            <a:r>
              <a:rPr lang="ru-RU" sz="2900" dirty="0"/>
              <a:t>Заблаговременное ознакомление с правилами и процедурой экзамена снимет эффект неожиданности на экзамене. Тренировка в решении заданий поможет ориентироваться в разных типах заданий, рассчитывать время. С правилами заполнения бланков тоже можно ознакомиться заранее. </a:t>
            </a:r>
          </a:p>
          <a:p>
            <a:pPr algn="just">
              <a:lnSpc>
                <a:spcPct val="120000"/>
              </a:lnSpc>
            </a:pPr>
            <a:r>
              <a:rPr lang="ru-RU" sz="2900" dirty="0" smtClean="0"/>
              <a:t>Для </a:t>
            </a:r>
            <a:r>
              <a:rPr lang="ru-RU" sz="2900" dirty="0"/>
              <a:t>активной работы мозга требуется много жидкости, поэтому полезно больше пить простую или минеральную воду, зеленый чай. А о полноценном питании можно прочитать в разделе </a:t>
            </a:r>
            <a:r>
              <a:rPr lang="ru-RU" sz="2900" dirty="0" smtClean="0"/>
              <a:t>.</a:t>
            </a:r>
            <a:endParaRPr lang="ru-RU" sz="2900" dirty="0"/>
          </a:p>
          <a:p>
            <a:pPr algn="just">
              <a:lnSpc>
                <a:spcPct val="120000"/>
              </a:lnSpc>
            </a:pPr>
            <a:r>
              <a:rPr lang="ru-RU" sz="2900" dirty="0"/>
              <a:t>Соблюдайте режим сна и отдыха. При усиленных умственных нагрузках стоит увеличить время сна на час. </a:t>
            </a:r>
          </a:p>
          <a:p>
            <a:pPr>
              <a:buNone/>
            </a:pPr>
            <a:r>
              <a:rPr lang="ru-RU" dirty="0" smtClean="0"/>
              <a:t/>
            </a:r>
            <a:br>
              <a:rPr lang="ru-RU" dirty="0" smtClean="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Организация занятий </a:t>
            </a:r>
            <a:endParaRPr lang="ru-RU" dirty="0"/>
          </a:p>
        </p:txBody>
      </p:sp>
      <p:sp>
        <p:nvSpPr>
          <p:cNvPr id="3" name="Содержимое 2"/>
          <p:cNvSpPr>
            <a:spLocks noGrp="1"/>
          </p:cNvSpPr>
          <p:nvPr>
            <p:ph idx="1"/>
          </p:nvPr>
        </p:nvSpPr>
        <p:spPr>
          <a:xfrm>
            <a:off x="251520" y="908720"/>
            <a:ext cx="8568952" cy="5616623"/>
          </a:xfrm>
        </p:spPr>
        <p:txBody>
          <a:bodyPr>
            <a:normAutofit fontScale="55000" lnSpcReduction="20000"/>
          </a:bodyPr>
          <a:lstStyle/>
          <a:p>
            <a:pPr>
              <a:buNone/>
            </a:pPr>
            <a:r>
              <a:rPr lang="ru-RU" dirty="0" smtClean="0"/>
              <a:t/>
            </a:r>
            <a:br>
              <a:rPr lang="ru-RU" dirty="0" smtClean="0"/>
            </a:br>
            <a:endParaRPr lang="ru-RU" dirty="0" smtClean="0"/>
          </a:p>
          <a:p>
            <a:pPr algn="just">
              <a:lnSpc>
                <a:spcPct val="120000"/>
              </a:lnSpc>
            </a:pPr>
            <a:r>
              <a:rPr lang="ru-RU" sz="3600" dirty="0" smtClean="0"/>
              <a:t>Очень </a:t>
            </a:r>
            <a:r>
              <a:rPr lang="ru-RU" sz="3600" dirty="0"/>
              <a:t>важно разработать </a:t>
            </a:r>
            <a:r>
              <a:rPr lang="ru-RU" sz="3600" dirty="0" smtClean="0"/>
              <a:t>обучающемуся индивидуальную </a:t>
            </a:r>
            <a:r>
              <a:rPr lang="ru-RU" sz="3600" dirty="0"/>
              <a:t>стратегию деятельности при подготовке и во время экзамена. Важно </a:t>
            </a:r>
            <a:r>
              <a:rPr lang="ru-RU" sz="3600" dirty="0" smtClean="0"/>
              <a:t>осознать </a:t>
            </a:r>
            <a:r>
              <a:rPr lang="ru-RU" sz="3600" dirty="0"/>
              <a:t>свои сильные и слабые стороны, понять свой стиль учебной </a:t>
            </a:r>
            <a:r>
              <a:rPr lang="ru-RU" sz="3600" dirty="0" smtClean="0"/>
              <a:t>деятельности, развить </a:t>
            </a:r>
            <a:r>
              <a:rPr lang="ru-RU" sz="3600" dirty="0"/>
              <a:t>умения использовать собственные интеллектуальные ресурсы и </a:t>
            </a:r>
            <a:r>
              <a:rPr lang="ru-RU" sz="3600" dirty="0" smtClean="0"/>
              <a:t>настроиться </a:t>
            </a:r>
            <a:r>
              <a:rPr lang="ru-RU" sz="3600" dirty="0"/>
              <a:t>на успех! </a:t>
            </a:r>
          </a:p>
          <a:p>
            <a:pPr algn="just">
              <a:lnSpc>
                <a:spcPct val="120000"/>
              </a:lnSpc>
            </a:pPr>
            <a:r>
              <a:rPr lang="ru-RU" sz="3600" dirty="0"/>
              <a:t>Одна из главных причин предэкзаменационного стресса - ситуация неопределенности. Заблаговременное ознакомление с правилами проведения </a:t>
            </a:r>
            <a:r>
              <a:rPr lang="ru-RU" sz="3600" dirty="0" smtClean="0"/>
              <a:t>ЕГЭ и ОГЭ </a:t>
            </a:r>
            <a:r>
              <a:rPr lang="ru-RU" sz="3600" dirty="0"/>
              <a:t>и заполнения бланков, особенностями экзамена поможет разрешить эту ситуацию. </a:t>
            </a:r>
          </a:p>
          <a:p>
            <a:pPr algn="just">
              <a:lnSpc>
                <a:spcPct val="120000"/>
              </a:lnSpc>
            </a:pPr>
            <a:r>
              <a:rPr lang="ru-RU" sz="3600" dirty="0"/>
              <a:t>Тренировка в решении пробных тестовых заданий также снимает чувство неизвестности. </a:t>
            </a:r>
          </a:p>
          <a:p>
            <a:pPr algn="just">
              <a:lnSpc>
                <a:spcPct val="120000"/>
              </a:lnSpc>
            </a:pPr>
            <a:r>
              <a:rPr lang="ru-RU" sz="3600" dirty="0"/>
              <a:t>В процессе работы с заданиями </a:t>
            </a:r>
            <a:r>
              <a:rPr lang="ru-RU" sz="3600" dirty="0" smtClean="0"/>
              <a:t>приучайтесь ориентироваться </a:t>
            </a:r>
            <a:r>
              <a:rPr lang="ru-RU" sz="3600" dirty="0"/>
              <a:t>во времени и уметь его распределять. </a:t>
            </a:r>
          </a:p>
          <a:p>
            <a:pPr>
              <a:buNone/>
            </a:pPr>
            <a:r>
              <a:rPr lang="ru-RU" sz="3600" dirty="0" smtClean="0"/>
              <a:t/>
            </a:r>
            <a:br>
              <a:rPr lang="ru-RU" sz="3600" dirty="0" smtClean="0"/>
            </a:br>
            <a:endParaRPr lang="ru-RU"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7529264" cy="1228998"/>
          </a:xfrm>
        </p:spPr>
        <p:txBody>
          <a:bodyPr>
            <a:normAutofit fontScale="90000"/>
          </a:bodyPr>
          <a:lstStyle/>
          <a:p>
            <a:pPr algn="ctr"/>
            <a:r>
              <a:rPr lang="ru-RU" b="1" dirty="0" smtClean="0"/>
              <a:t>Рекомендации по заучиванию материала </a:t>
            </a:r>
            <a:endParaRPr lang="ru-RU" dirty="0"/>
          </a:p>
        </p:txBody>
      </p:sp>
      <p:sp>
        <p:nvSpPr>
          <p:cNvPr id="3" name="Содержимое 2"/>
          <p:cNvSpPr>
            <a:spLocks noGrp="1"/>
          </p:cNvSpPr>
          <p:nvPr>
            <p:ph idx="1"/>
          </p:nvPr>
        </p:nvSpPr>
        <p:spPr>
          <a:xfrm>
            <a:off x="323528" y="1484784"/>
            <a:ext cx="8568952" cy="5184576"/>
          </a:xfrm>
        </p:spPr>
        <p:txBody>
          <a:bodyPr>
            <a:noAutofit/>
          </a:bodyPr>
          <a:lstStyle/>
          <a:p>
            <a:pPr algn="just">
              <a:lnSpc>
                <a:spcPct val="120000"/>
              </a:lnSpc>
            </a:pPr>
            <a:r>
              <a:rPr lang="ru-RU" sz="2200" dirty="0" smtClean="0">
                <a:latin typeface="Times New Roman" pitchFamily="18" charset="0"/>
                <a:cs typeface="Times New Roman" pitchFamily="18" charset="0"/>
              </a:rPr>
              <a:t>Повторять </a:t>
            </a:r>
            <a:r>
              <a:rPr lang="ru-RU" sz="2200" dirty="0">
                <a:latin typeface="Times New Roman" pitchFamily="18" charset="0"/>
                <a:cs typeface="Times New Roman" pitchFamily="18" charset="0"/>
              </a:rPr>
              <a:t>рекомендуется сразу в течение 15-20 минут, через 8-9 часов и через 24 часа. </a:t>
            </a:r>
          </a:p>
          <a:p>
            <a:pPr algn="just">
              <a:lnSpc>
                <a:spcPct val="120000"/>
              </a:lnSpc>
            </a:pPr>
            <a:r>
              <a:rPr lang="ru-RU" sz="2200" dirty="0">
                <a:latin typeface="Times New Roman" pitchFamily="18" charset="0"/>
                <a:cs typeface="Times New Roman" pitchFamily="18" charset="0"/>
              </a:rPr>
              <a:t>Полезно повторять материал за 15-20 минут до сна и утром, на свежую голову. При каждом повторении нужно осмысливать ошибки и обращать внимание на более трудные места. </a:t>
            </a:r>
          </a:p>
          <a:p>
            <a:pPr algn="just">
              <a:lnSpc>
                <a:spcPct val="120000"/>
              </a:lnSpc>
            </a:pPr>
            <a:r>
              <a:rPr lang="ru-RU" sz="2200" dirty="0">
                <a:latin typeface="Times New Roman" pitchFamily="18" charset="0"/>
                <a:cs typeface="Times New Roman" pitchFamily="18" charset="0"/>
              </a:rPr>
              <a:t>Повторение будет эффективным, если воспроизводить материал своими словами близко к тексту. Обращения к тексту лучше делать, если вспомнить материал не удается в течение 2-3 минут. </a:t>
            </a:r>
          </a:p>
          <a:p>
            <a:pPr algn="just">
              <a:lnSpc>
                <a:spcPct val="120000"/>
              </a:lnSpc>
            </a:pPr>
            <a:r>
              <a:rPr lang="ru-RU" sz="2200" dirty="0">
                <a:latin typeface="Times New Roman" pitchFamily="18" charset="0"/>
                <a:cs typeface="Times New Roman" pitchFamily="18" charset="0"/>
              </a:rPr>
              <a:t>Чтобы перевести информацию в долговременную память, нужно делать повторения спустя сутки, двое и так далее, постепенно увеличивая временные интервалы между повторениями. Такой способ обеспечит запоминание надолго. </a:t>
            </a:r>
            <a:endParaRPr lang="ru-RU" sz="2200" dirty="0" smtClean="0">
              <a:latin typeface="Times New Roman" pitchFamily="18" charset="0"/>
              <a:cs typeface="Times New Roman" pitchFamily="18" charset="0"/>
            </a:endParaRPr>
          </a:p>
          <a:p>
            <a:pPr algn="just">
              <a:lnSpc>
                <a:spcPct val="120000"/>
              </a:lnSpc>
              <a:buNone/>
            </a:pP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endParaRPr lang="ru-RU" sz="22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Питание и режим дня</a:t>
            </a:r>
            <a:endParaRPr lang="ru-RU" dirty="0"/>
          </a:p>
        </p:txBody>
      </p:sp>
      <p:sp>
        <p:nvSpPr>
          <p:cNvPr id="3" name="Содержимое 2"/>
          <p:cNvSpPr>
            <a:spLocks noGrp="1"/>
          </p:cNvSpPr>
          <p:nvPr>
            <p:ph idx="1"/>
          </p:nvPr>
        </p:nvSpPr>
        <p:spPr>
          <a:xfrm>
            <a:off x="251520" y="620688"/>
            <a:ext cx="8435280" cy="5505475"/>
          </a:xfrm>
        </p:spPr>
        <p:txBody>
          <a:bodyPr>
            <a:noAutofit/>
          </a:bodyPr>
          <a:lstStyle/>
          <a:p>
            <a:pPr>
              <a:buNone/>
            </a:pPr>
            <a:r>
              <a:rPr lang="ru-RU" sz="2000" b="1" dirty="0"/>
              <a:t> </a:t>
            </a:r>
            <a:r>
              <a:rPr lang="ru-RU" sz="2000" dirty="0" smtClean="0"/>
              <a:t/>
            </a:r>
            <a:br>
              <a:rPr lang="ru-RU" sz="2000" dirty="0" smtClean="0"/>
            </a:br>
            <a:endParaRPr lang="ru-RU" sz="2000" dirty="0" smtClean="0"/>
          </a:p>
          <a:p>
            <a:pPr algn="just">
              <a:lnSpc>
                <a:spcPct val="170000"/>
              </a:lnSpc>
            </a:pPr>
            <a:r>
              <a:rPr lang="ru-RU" sz="2000" dirty="0" smtClean="0"/>
              <a:t>Позаботьтесь </a:t>
            </a:r>
            <a:r>
              <a:rPr lang="ru-RU" sz="2000" dirty="0"/>
              <a:t>об организации режима дня и полноценного питания. Такие продукты, как рыба, творог, орехи, курага и т. д. стимулируют работу головного мозга. Кстати, в эту пору и </a:t>
            </a:r>
            <a:r>
              <a:rPr lang="ru-RU" sz="2000" dirty="0" smtClean="0"/>
              <a:t>«от </a:t>
            </a:r>
            <a:r>
              <a:rPr lang="ru-RU" sz="2000" dirty="0"/>
              <a:t>плюшек не толстеют</a:t>
            </a:r>
            <a:r>
              <a:rPr lang="ru-RU" sz="2000" dirty="0" smtClean="0"/>
              <a:t>!»</a:t>
            </a:r>
            <a:r>
              <a:rPr lang="ru-RU" sz="2000" dirty="0"/>
              <a:t> </a:t>
            </a:r>
          </a:p>
          <a:p>
            <a:pPr algn="just">
              <a:lnSpc>
                <a:spcPct val="170000"/>
              </a:lnSpc>
            </a:pPr>
            <a:r>
              <a:rPr lang="ru-RU" sz="2000" dirty="0"/>
              <a:t>Не допускайте </a:t>
            </a:r>
            <a:r>
              <a:rPr lang="ru-RU" sz="2000" dirty="0" smtClean="0"/>
              <a:t>перегрузок. </a:t>
            </a:r>
            <a:r>
              <a:rPr lang="ru-RU" sz="2000" dirty="0"/>
              <a:t>Через каждые 40-50 минут занятий обязательно нужно делать перерывы на 10-15 минут. </a:t>
            </a:r>
          </a:p>
          <a:p>
            <a:pPr algn="just">
              <a:lnSpc>
                <a:spcPct val="170000"/>
              </a:lnSpc>
            </a:pPr>
            <a:r>
              <a:rPr lang="ru-RU" sz="2000" dirty="0"/>
              <a:t>Накануне экзамена </a:t>
            </a:r>
            <a:r>
              <a:rPr lang="ru-RU" sz="2000" dirty="0" smtClean="0"/>
              <a:t>обучающийся </a:t>
            </a:r>
            <a:r>
              <a:rPr lang="ru-RU" sz="2000" dirty="0"/>
              <a:t>должен отдохнуть и как следует выспаться. </a:t>
            </a:r>
          </a:p>
          <a:p>
            <a:pPr algn="just">
              <a:lnSpc>
                <a:spcPct val="170000"/>
              </a:lnSpc>
            </a:pPr>
            <a:r>
              <a:rPr lang="ru-RU" sz="2000" dirty="0"/>
              <a:t>С утра перед экзаменом </a:t>
            </a:r>
            <a:r>
              <a:rPr lang="ru-RU" sz="2000" dirty="0" smtClean="0"/>
              <a:t>съешьте шоколадку</a:t>
            </a:r>
            <a:r>
              <a:rPr lang="ru-RU" sz="2000" dirty="0"/>
              <a:t>... разумеется, это </a:t>
            </a:r>
            <a:r>
              <a:rPr lang="ru-RU" sz="2000" dirty="0" smtClean="0"/>
              <a:t>глюкоза, которая </a:t>
            </a:r>
            <a:r>
              <a:rPr lang="ru-RU" sz="2000" dirty="0"/>
              <a:t>стимулирует мозговую деятельность! </a:t>
            </a:r>
            <a:endParaRPr lang="ru-RU" sz="2000" dirty="0" smtClean="0"/>
          </a:p>
          <a:p>
            <a:pPr algn="just">
              <a:lnSpc>
                <a:spcPct val="170000"/>
              </a:lnSpc>
              <a:buNone/>
            </a:pPr>
            <a:r>
              <a:rPr lang="ru-RU" sz="2000" dirty="0" smtClean="0"/>
              <a:t/>
            </a:r>
            <a:br>
              <a:rPr lang="ru-RU" sz="2000" dirty="0" smtClean="0"/>
            </a:br>
            <a:endParaRPr lang="ru-RU"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7385248" cy="1228998"/>
          </a:xfrm>
        </p:spPr>
        <p:txBody>
          <a:bodyPr>
            <a:normAutofit fontScale="90000"/>
          </a:bodyPr>
          <a:lstStyle/>
          <a:p>
            <a:pPr algn="ctr"/>
            <a:r>
              <a:rPr lang="ru-RU" b="1" dirty="0" smtClean="0"/>
              <a:t/>
            </a:r>
            <a:br>
              <a:rPr lang="ru-RU" b="1" dirty="0" smtClean="0"/>
            </a:br>
            <a:r>
              <a:rPr lang="ru-RU" b="1" dirty="0" smtClean="0"/>
              <a:t>ДЕЯТЕЛЬНОСТЬ МОЗГА И ПИТАНИЕ</a:t>
            </a:r>
            <a:r>
              <a:rPr lang="ru-RU" dirty="0" smtClean="0"/>
              <a:t/>
            </a:r>
            <a:br>
              <a:rPr lang="ru-RU" dirty="0" smtClean="0"/>
            </a:br>
            <a:endParaRPr lang="ru-RU" dirty="0"/>
          </a:p>
        </p:txBody>
      </p:sp>
      <p:sp>
        <p:nvSpPr>
          <p:cNvPr id="4" name="Содержимое 3"/>
          <p:cNvSpPr>
            <a:spLocks noGrp="1"/>
          </p:cNvSpPr>
          <p:nvPr>
            <p:ph idx="1"/>
          </p:nvPr>
        </p:nvSpPr>
        <p:spPr>
          <a:xfrm>
            <a:off x="395536" y="1484784"/>
            <a:ext cx="8568952" cy="5112568"/>
          </a:xfrm>
        </p:spPr>
        <p:txBody>
          <a:bodyPr>
            <a:normAutofit fontScale="70000" lnSpcReduction="20000"/>
          </a:bodyPr>
          <a:lstStyle/>
          <a:p>
            <a:pPr algn="just">
              <a:buNone/>
            </a:pPr>
            <a:r>
              <a:rPr lang="ru-RU" dirty="0" smtClean="0"/>
              <a:t>Всегда, а во время экзамена особенно, заботьтесь о своем  здоровье. В это трудное время нужно хорошо питаться.  С помощью пищи, причем самой обычной, можно    стимулировать деятельность мозга. </a:t>
            </a:r>
          </a:p>
          <a:p>
            <a:pPr algn="just">
              <a:buNone/>
            </a:pPr>
            <a:r>
              <a:rPr lang="ru-RU" dirty="0" smtClean="0"/>
              <a:t>Главное— знать, что есть и в каком наборе.</a:t>
            </a:r>
          </a:p>
          <a:p>
            <a:pPr algn="just">
              <a:buNone/>
            </a:pPr>
            <a:r>
              <a:rPr lang="ru-RU" dirty="0" smtClean="0"/>
              <a:t>      Что происходит в мозгу?</a:t>
            </a:r>
          </a:p>
          <a:p>
            <a:pPr algn="just">
              <a:buNone/>
            </a:pPr>
            <a:r>
              <a:rPr lang="ru-RU" dirty="0" smtClean="0"/>
              <a:t>Там непрерывно работают свыше 100 миллиардов нервных </a:t>
            </a:r>
          </a:p>
          <a:p>
            <a:pPr algn="just">
              <a:buNone/>
            </a:pPr>
            <a:r>
              <a:rPr lang="ru-RU" dirty="0" smtClean="0"/>
              <a:t>     клеток, причем каждая связана с еще 10000 других. И каждую секунду они одновременно обмениваются    информацией и подают миллионы сигналов.</a:t>
            </a:r>
          </a:p>
          <a:p>
            <a:pPr algn="just">
              <a:buNone/>
            </a:pPr>
            <a:r>
              <a:rPr lang="ru-RU" dirty="0" smtClean="0"/>
              <a:t>Для того что­бы этот сложнейший механизм функционировал без сбоев, клеткам серого вещества мозга необходимо большое количество энергии. Мозг ежедневно       забирает 20 процентов всей энергии,  получаемой с пищей. </a:t>
            </a:r>
          </a:p>
          <a:p>
            <a:pPr algn="just">
              <a:buNone/>
            </a:pPr>
            <a:r>
              <a:rPr lang="ru-RU" dirty="0" smtClean="0"/>
              <a:t>Таким образом, то, что мы едим, решающим образом сказывается на работоспособности нашего мозга.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712968" cy="6480720"/>
          </a:xfrm>
        </p:spPr>
        <p:txBody>
          <a:bodyPr>
            <a:normAutofit fontScale="77500" lnSpcReduction="20000"/>
          </a:bodyPr>
          <a:lstStyle/>
          <a:p>
            <a:pPr>
              <a:buNone/>
            </a:pPr>
            <a:r>
              <a:rPr lang="ru-RU" dirty="0" smtClean="0"/>
              <a:t>Меню из продуктов, которые помогут вам...</a:t>
            </a:r>
          </a:p>
          <a:p>
            <a:pPr>
              <a:buNone/>
            </a:pPr>
            <a:r>
              <a:rPr lang="ru-RU" b="1" i="1" dirty="0" smtClean="0"/>
              <a:t>...улучшить память:</a:t>
            </a:r>
            <a:endParaRPr lang="ru-RU" dirty="0" smtClean="0"/>
          </a:p>
          <a:p>
            <a:pPr>
              <a:buNone/>
            </a:pPr>
            <a:r>
              <a:rPr lang="ru-RU" b="1" dirty="0" smtClean="0"/>
              <a:t>Морковь:</a:t>
            </a:r>
          </a:p>
          <a:p>
            <a:pPr>
              <a:buNone/>
            </a:pPr>
            <a:r>
              <a:rPr lang="ru-RU" dirty="0" smtClean="0"/>
              <a:t>     особенно облегчает заучивание чего-либо наизусть за счет того, что стимулирует обмен веществ в мозгу. Наш совет: перед зубрежкой съесть          тарелку тертой моркови с растительным маслом.</a:t>
            </a:r>
          </a:p>
          <a:p>
            <a:pPr algn="just">
              <a:buNone/>
            </a:pPr>
            <a:r>
              <a:rPr lang="ru-RU" b="1" dirty="0" smtClean="0"/>
              <a:t>Ананас: </a:t>
            </a:r>
          </a:p>
          <a:p>
            <a:pPr algn="just">
              <a:buNone/>
            </a:pPr>
            <a:r>
              <a:rPr lang="ru-RU" dirty="0" smtClean="0"/>
              <a:t> любимый фрукт театральных и музыкальных звезд. Тот,    кому необходимо удерживать в памяти   большой объем текста или нотных знаков, нуждается в витамине С, который в достаточном количестве содержится в этом фрукте. Кроме того, в ананасах очень мало калорий (в 100 г всего 56).Достаточно выпивать 1 стакан ананасового сока в день.</a:t>
            </a:r>
          </a:p>
          <a:p>
            <a:pPr algn="just">
              <a:buNone/>
            </a:pPr>
            <a:r>
              <a:rPr lang="ru-RU" b="1" dirty="0" smtClean="0"/>
              <a:t>Авокадо:</a:t>
            </a:r>
          </a:p>
          <a:p>
            <a:pPr algn="just">
              <a:buNone/>
            </a:pPr>
            <a:r>
              <a:rPr lang="ru-RU" dirty="0" smtClean="0"/>
              <a:t> источник энергии для кратковременной памяти (например,  при составлении планов, расписаний, списков покупок и т.д.)</a:t>
            </a:r>
            <a:r>
              <a:rPr lang="ru-RU" i="1" dirty="0" smtClean="0"/>
              <a:t> </a:t>
            </a:r>
            <a:r>
              <a:rPr lang="ru-RU" dirty="0" smtClean="0"/>
              <a:t>за счет высокого содержания жир­ных кислот. Достаточно половины плода.</a:t>
            </a:r>
          </a:p>
          <a:p>
            <a:pPr algn="just">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40960" cy="6453336"/>
          </a:xfrm>
        </p:spPr>
        <p:txBody>
          <a:bodyPr>
            <a:normAutofit/>
          </a:bodyPr>
          <a:lstStyle/>
          <a:p>
            <a:pPr algn="just">
              <a:buNone/>
            </a:pPr>
            <a:r>
              <a:rPr lang="ru-RU" sz="2000" dirty="0" smtClean="0">
                <a:latin typeface="Times New Roman" pitchFamily="18" charset="0"/>
                <a:cs typeface="Times New Roman" pitchFamily="18" charset="0"/>
              </a:rPr>
              <a:t>                Не </a:t>
            </a:r>
            <a:r>
              <a:rPr lang="ru-RU" sz="2000" dirty="0">
                <a:latin typeface="Times New Roman" pitchFamily="18" charset="0"/>
                <a:cs typeface="Times New Roman" pitchFamily="18" charset="0"/>
              </a:rPr>
              <a:t>секрет что для успешной сдачи экзамена, помимо обычной академической подготовки по предмету, большое значение имеет также </a:t>
            </a:r>
            <a:r>
              <a:rPr lang="ru-RU" sz="2000" i="1" dirty="0">
                <a:latin typeface="Times New Roman" pitchFamily="18" charset="0"/>
                <a:cs typeface="Times New Roman" pitchFamily="18" charset="0"/>
              </a:rPr>
              <a:t>психологическая подготовка школьника к </a:t>
            </a:r>
            <a:r>
              <a:rPr lang="ru-RU" sz="2000" i="1" dirty="0" smtClean="0">
                <a:latin typeface="Times New Roman" pitchFamily="18" charset="0"/>
                <a:cs typeface="Times New Roman" pitchFamily="18" charset="0"/>
              </a:rPr>
              <a:t>ЕГЭ и ОГЭ</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Умение </a:t>
            </a:r>
            <a:r>
              <a:rPr lang="ru-RU" sz="2000" dirty="0">
                <a:latin typeface="Times New Roman" pitchFamily="18" charset="0"/>
                <a:cs typeface="Times New Roman" pitchFamily="18" charset="0"/>
              </a:rPr>
              <a:t>сохранить во время экзамена спокойствие, собранность, сконцентрироваться на задании и правильно рассчитать время его выполнения напрямую зависят от психологической подготовленности школьника к сдаче экзамена</a:t>
            </a:r>
            <a:r>
              <a:rPr lang="ru-RU" sz="2000" dirty="0" smtClean="0">
                <a:latin typeface="Times New Roman" pitchFamily="18" charset="0"/>
                <a:cs typeface="Times New Roman" pitchFamily="18" charset="0"/>
              </a:rPr>
              <a:t>.</a:t>
            </a:r>
          </a:p>
          <a:p>
            <a:pPr algn="ctr">
              <a:buNone/>
            </a:pP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b="1" dirty="0">
                <a:solidFill>
                  <a:srgbClr val="00B0F0"/>
                </a:solidFill>
                <a:latin typeface="Times New Roman" pitchFamily="18" charset="0"/>
                <a:cs typeface="Times New Roman" pitchFamily="18" charset="0"/>
              </a:rPr>
              <a:t>Экзамены – это испытание для личности в любом возрасте, </a:t>
            </a:r>
            <a:endParaRPr lang="ru-RU" sz="2000" b="1" dirty="0" smtClean="0">
              <a:solidFill>
                <a:srgbClr val="00B0F0"/>
              </a:solidFill>
              <a:latin typeface="Times New Roman" pitchFamily="18" charset="0"/>
              <a:cs typeface="Times New Roman" pitchFamily="18" charset="0"/>
            </a:endParaRPr>
          </a:p>
          <a:p>
            <a:pPr algn="ctr">
              <a:buNone/>
            </a:pPr>
            <a:r>
              <a:rPr lang="ru-RU" sz="2000" b="1" dirty="0" smtClean="0">
                <a:solidFill>
                  <a:srgbClr val="00B0F0"/>
                </a:solidFill>
                <a:latin typeface="Times New Roman" pitchFamily="18" charset="0"/>
                <a:cs typeface="Times New Roman" pitchFamily="18" charset="0"/>
              </a:rPr>
              <a:t>особенно </a:t>
            </a:r>
            <a:r>
              <a:rPr lang="ru-RU" sz="2000" b="1" dirty="0">
                <a:solidFill>
                  <a:srgbClr val="00B0F0"/>
                </a:solidFill>
                <a:latin typeface="Times New Roman" pitchFamily="18" charset="0"/>
                <a:cs typeface="Times New Roman" pitchFamily="18" charset="0"/>
              </a:rPr>
              <a:t>– в подростковом</a:t>
            </a:r>
            <a:r>
              <a:rPr lang="ru-RU" sz="2000" b="1" dirty="0" smtClean="0">
                <a:solidFill>
                  <a:srgbClr val="00B0F0"/>
                </a:solidFill>
                <a:latin typeface="Times New Roman" pitchFamily="18" charset="0"/>
                <a:cs typeface="Times New Roman" pitchFamily="18" charset="0"/>
              </a:rPr>
              <a:t>.</a:t>
            </a:r>
          </a:p>
          <a:p>
            <a:pPr algn="just">
              <a:buNone/>
            </a:pP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Психологическая </a:t>
            </a:r>
            <a:r>
              <a:rPr lang="ru-RU" sz="2000" dirty="0">
                <a:latin typeface="Times New Roman" pitchFamily="18" charset="0"/>
                <a:cs typeface="Times New Roman" pitchFamily="18" charset="0"/>
              </a:rPr>
              <a:t>подготовка к </a:t>
            </a:r>
            <a:r>
              <a:rPr lang="ru-RU" sz="2000" dirty="0" smtClean="0">
                <a:latin typeface="Times New Roman" pitchFamily="18" charset="0"/>
                <a:cs typeface="Times New Roman" pitchFamily="18" charset="0"/>
              </a:rPr>
              <a:t>ЕГЭ и ОГЭ </a:t>
            </a:r>
            <a:r>
              <a:rPr lang="ru-RU" sz="2000" dirty="0">
                <a:latin typeface="Times New Roman" pitchFamily="18" charset="0"/>
                <a:cs typeface="Times New Roman" pitchFamily="18" charset="0"/>
              </a:rPr>
              <a:t>позволяет ученику избежать излишнего волнения, повысить эффективность запоминания, развить навыки логического мышления и регуляции собственного психоэмоционального состояния. В ходе работы с психологом, у подростков снижается уровень предэкзаменационной тревожности возрастает уверенность в собственных силах.</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620688"/>
            <a:ext cx="8496944" cy="6048672"/>
          </a:xfrm>
        </p:spPr>
        <p:txBody>
          <a:bodyPr>
            <a:normAutofit fontScale="77500" lnSpcReduction="20000"/>
          </a:bodyPr>
          <a:lstStyle/>
          <a:p>
            <a:pPr>
              <a:buNone/>
            </a:pPr>
            <a:r>
              <a:rPr lang="ru-RU" dirty="0" smtClean="0"/>
              <a:t>  •</a:t>
            </a:r>
            <a:r>
              <a:rPr lang="ru-RU" b="1" i="1" dirty="0" smtClean="0"/>
              <a:t>...сконцентрировать внимание</a:t>
            </a:r>
            <a:endParaRPr lang="ru-RU" dirty="0" smtClean="0"/>
          </a:p>
          <a:p>
            <a:pPr algn="just">
              <a:lnSpc>
                <a:spcPct val="120000"/>
              </a:lnSpc>
              <a:buNone/>
            </a:pPr>
            <a:r>
              <a:rPr lang="ru-RU" b="1" dirty="0" smtClean="0"/>
              <a:t>Креветки: </a:t>
            </a:r>
          </a:p>
          <a:p>
            <a:pPr algn="just">
              <a:lnSpc>
                <a:spcPct val="120000"/>
              </a:lnSpc>
              <a:buNone/>
            </a:pPr>
            <a:r>
              <a:rPr lang="ru-RU" dirty="0" smtClean="0"/>
              <a:t> деликатес для мозга: снабжает его важ­нейшими жирными кислотами, которые не дадут вашему вниманию ослабнуть. Достаточно 100 грамм в   день. Но обратите внимание: солить их следует только после ку­линарной обработки (варки или жаренья)</a:t>
            </a:r>
          </a:p>
          <a:p>
            <a:pPr algn="just">
              <a:lnSpc>
                <a:spcPct val="120000"/>
              </a:lnSpc>
              <a:buNone/>
            </a:pPr>
            <a:r>
              <a:rPr lang="ru-RU" b="1" dirty="0" smtClean="0"/>
              <a:t>Репчатый лук</a:t>
            </a:r>
            <a:r>
              <a:rPr lang="ru-RU" dirty="0" smtClean="0"/>
              <a:t> помогает при умственном переутомлении или психической усталости. Способствует разжижению крови, улучшает снабжение мозга кислородом. Доза: минимум половина луковицы ежедневно.</a:t>
            </a:r>
          </a:p>
          <a:p>
            <a:pPr algn="just">
              <a:lnSpc>
                <a:spcPct val="120000"/>
              </a:lnSpc>
              <a:buNone/>
            </a:pPr>
            <a:r>
              <a:rPr lang="ru-RU" b="1" dirty="0" smtClean="0"/>
              <a:t>Орехи</a:t>
            </a:r>
            <a:r>
              <a:rPr lang="ru-RU" dirty="0" smtClean="0"/>
              <a:t> особенно хороши, если вам предстоит умственный «марафон» (доклад, конференция, концерт)или долгая поездка за рулем. Укрепляют нервную систему, сти­мулируют деятельность мозга</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404664"/>
            <a:ext cx="8424936" cy="5616624"/>
          </a:xfrm>
        </p:spPr>
        <p:txBody>
          <a:bodyPr>
            <a:normAutofit/>
          </a:bodyPr>
          <a:lstStyle/>
          <a:p>
            <a:pPr>
              <a:buNone/>
            </a:pPr>
            <a:endParaRPr lang="ru-RU" sz="4800" dirty="0" smtClean="0">
              <a:latin typeface="Times New Roman" pitchFamily="18" charset="0"/>
              <a:cs typeface="Times New Roman" pitchFamily="18" charset="0"/>
            </a:endParaRPr>
          </a:p>
          <a:p>
            <a:pPr algn="ctr">
              <a:buNone/>
            </a:pPr>
            <a:r>
              <a:rPr lang="ru-RU" sz="4800" dirty="0" smtClean="0">
                <a:latin typeface="Times New Roman" pitchFamily="18" charset="0"/>
                <a:cs typeface="Times New Roman" pitchFamily="18" charset="0"/>
              </a:rPr>
              <a:t>СПАСИБО ЗА ВНИМАНИЕ!</a:t>
            </a:r>
          </a:p>
          <a:p>
            <a:pPr>
              <a:buNone/>
            </a:pPr>
            <a:endParaRPr lang="ru-RU" sz="4800" dirty="0" smtClean="0">
              <a:latin typeface="Times New Roman" pitchFamily="18" charset="0"/>
              <a:cs typeface="Times New Roman" pitchFamily="18" charset="0"/>
            </a:endParaRPr>
          </a:p>
          <a:p>
            <a:pPr algn="ctr">
              <a:buNone/>
            </a:pPr>
            <a:r>
              <a:rPr lang="ru-RU" sz="4800" dirty="0" smtClean="0">
                <a:latin typeface="Times New Roman" pitchFamily="18" charset="0"/>
                <a:cs typeface="Times New Roman" pitchFamily="18" charset="0"/>
              </a:rPr>
              <a:t>УСПЕХОВ НА ЭКЗАМЕНЕ!</a:t>
            </a:r>
            <a:endParaRPr lang="ru-RU" sz="4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7601272" cy="778098"/>
          </a:xfrm>
        </p:spPr>
        <p:txBody>
          <a:bodyPr>
            <a:normAutofit fontScale="90000"/>
          </a:bodyPr>
          <a:lstStyle/>
          <a:p>
            <a:pPr algn="ctr"/>
            <a:r>
              <a:rPr lang="ru-RU" dirty="0" smtClean="0"/>
              <a:t>«Стресс-тест»</a:t>
            </a:r>
            <a:endParaRPr lang="ru-RU" dirty="0"/>
          </a:p>
        </p:txBody>
      </p:sp>
      <p:sp>
        <p:nvSpPr>
          <p:cNvPr id="3" name="Содержимое 2"/>
          <p:cNvSpPr>
            <a:spLocks noGrp="1"/>
          </p:cNvSpPr>
          <p:nvPr>
            <p:ph idx="1"/>
          </p:nvPr>
        </p:nvSpPr>
        <p:spPr>
          <a:xfrm>
            <a:off x="323528" y="1052736"/>
            <a:ext cx="8496944" cy="5544616"/>
          </a:xfrm>
        </p:spPr>
        <p:txBody>
          <a:bodyPr>
            <a:noAutofit/>
          </a:bodyPr>
          <a:lstStyle/>
          <a:p>
            <a:pPr>
              <a:buNone/>
            </a:pPr>
            <a:r>
              <a:rPr lang="ru-RU" sz="2000" b="1" dirty="0" smtClean="0"/>
              <a:t>Инструкция:</a:t>
            </a:r>
            <a:r>
              <a:rPr lang="ru-RU" sz="2000" dirty="0" smtClean="0"/>
              <a:t> Вам необходимо прочитать включенные в тест утверждения и выразить степень своего согласия с ними, используя следующую шкалу:</a:t>
            </a:r>
          </a:p>
          <a:p>
            <a:pPr>
              <a:buNone/>
            </a:pPr>
            <a:r>
              <a:rPr lang="ru-RU" sz="2000" i="1" dirty="0" smtClean="0"/>
              <a:t>А) </a:t>
            </a:r>
            <a:r>
              <a:rPr lang="ru-RU" sz="2000" dirty="0" smtClean="0"/>
              <a:t>почти никогда -  1  балл    </a:t>
            </a:r>
            <a:r>
              <a:rPr lang="ru-RU" sz="2000" i="1" dirty="0" smtClean="0"/>
              <a:t>Б)</a:t>
            </a:r>
            <a:r>
              <a:rPr lang="ru-RU" sz="2000" dirty="0" smtClean="0"/>
              <a:t> редко – 2 балла</a:t>
            </a:r>
          </a:p>
          <a:p>
            <a:pPr>
              <a:buNone/>
            </a:pPr>
            <a:r>
              <a:rPr lang="ru-RU" sz="2000" i="1" dirty="0" smtClean="0"/>
              <a:t>В)</a:t>
            </a:r>
            <a:r>
              <a:rPr lang="ru-RU" sz="2000" dirty="0" smtClean="0"/>
              <a:t> часто  - 3 балла                  </a:t>
            </a:r>
            <a:r>
              <a:rPr lang="ru-RU" sz="2000" i="1" dirty="0" smtClean="0"/>
              <a:t>Г)</a:t>
            </a:r>
            <a:r>
              <a:rPr lang="ru-RU" sz="2000" dirty="0" smtClean="0"/>
              <a:t> почти всегда – 4 балла</a:t>
            </a:r>
          </a:p>
          <a:p>
            <a:pPr lvl="0">
              <a:buNone/>
            </a:pPr>
            <a:r>
              <a:rPr lang="ru-RU" sz="2000" dirty="0" smtClean="0"/>
              <a:t>1. Меня редко раздражают мелочи.</a:t>
            </a:r>
          </a:p>
          <a:p>
            <a:pPr lvl="0">
              <a:buNone/>
            </a:pPr>
            <a:r>
              <a:rPr lang="ru-RU" sz="2000" dirty="0" smtClean="0"/>
              <a:t>2. Я нервничаю, когда приходится кого – то ждать.</a:t>
            </a:r>
          </a:p>
          <a:p>
            <a:pPr lvl="0">
              <a:buNone/>
            </a:pPr>
            <a:r>
              <a:rPr lang="ru-RU" sz="2000" dirty="0" smtClean="0"/>
              <a:t>3. Когда я попадаю в неловкое положение, то краснею.</a:t>
            </a:r>
          </a:p>
          <a:p>
            <a:pPr lvl="0">
              <a:buNone/>
            </a:pPr>
            <a:r>
              <a:rPr lang="ru-RU" sz="2000" dirty="0" smtClean="0"/>
              <a:t>4. Когда я сержусь, то могу кого – нибудь обидеть.</a:t>
            </a:r>
          </a:p>
          <a:p>
            <a:pPr lvl="0">
              <a:buNone/>
            </a:pPr>
            <a:r>
              <a:rPr lang="ru-RU" sz="2000" dirty="0" smtClean="0"/>
              <a:t>5. Не переношу критики, выхожу из себя.</a:t>
            </a:r>
          </a:p>
          <a:p>
            <a:pPr lvl="0">
              <a:buNone/>
            </a:pPr>
            <a:r>
              <a:rPr lang="ru-RU" sz="2000" dirty="0" smtClean="0"/>
              <a:t>6. Если в транспорте меня толкнут, то отвечаю тем же или говорю что – нибудь грубое.</a:t>
            </a:r>
          </a:p>
          <a:p>
            <a:pPr lvl="0">
              <a:buNone/>
            </a:pPr>
            <a:r>
              <a:rPr lang="ru-RU" sz="2000" dirty="0" smtClean="0"/>
              <a:t>7. Все свое свободное время чем – нибудь занят.</a:t>
            </a:r>
          </a:p>
          <a:p>
            <a:pPr lvl="0">
              <a:buNone/>
            </a:pPr>
            <a:r>
              <a:rPr lang="ru-RU" sz="2000" dirty="0" smtClean="0"/>
              <a:t>8. На встречу всегда прихожу заранее или опаздываю.</a:t>
            </a:r>
          </a:p>
          <a:p>
            <a:pPr lvl="0">
              <a:buNone/>
            </a:pPr>
            <a:r>
              <a:rPr lang="ru-RU" sz="2000" dirty="0" smtClean="0"/>
              <a:t>9. Не умею  выслушивать, вставляю реплики.</a:t>
            </a:r>
          </a:p>
          <a:p>
            <a:pPr lvl="0">
              <a:buNone/>
            </a:pPr>
            <a:endParaRPr lang="ru-RU"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20688"/>
            <a:ext cx="7848872" cy="5688632"/>
          </a:xfrm>
        </p:spPr>
        <p:txBody>
          <a:bodyPr>
            <a:normAutofit fontScale="77500" lnSpcReduction="20000"/>
          </a:bodyPr>
          <a:lstStyle/>
          <a:p>
            <a:pPr lvl="0">
              <a:buNone/>
            </a:pPr>
            <a:r>
              <a:rPr lang="ru-RU" sz="3200" dirty="0" smtClean="0"/>
              <a:t>10. Страдаю отсутствием аппетита.</a:t>
            </a:r>
          </a:p>
          <a:p>
            <a:pPr lvl="0">
              <a:buNone/>
            </a:pPr>
            <a:r>
              <a:rPr lang="ru-RU" sz="3200" dirty="0" smtClean="0"/>
              <a:t>11. Беспричинно бываю беспокоен.</a:t>
            </a:r>
          </a:p>
          <a:p>
            <a:pPr lvl="0">
              <a:buNone/>
            </a:pPr>
            <a:r>
              <a:rPr lang="ru-RU" sz="3200" dirty="0" smtClean="0"/>
              <a:t>12. По утрам чувствую себя плохо.</a:t>
            </a:r>
          </a:p>
          <a:p>
            <a:pPr lvl="0">
              <a:buNone/>
            </a:pPr>
            <a:r>
              <a:rPr lang="ru-RU" sz="3200" dirty="0" smtClean="0"/>
              <a:t>13. Чувствую себя уставшим, плохо сплю, не могу отключиться.</a:t>
            </a:r>
          </a:p>
          <a:p>
            <a:pPr lvl="0">
              <a:buNone/>
            </a:pPr>
            <a:r>
              <a:rPr lang="ru-RU" sz="3200" dirty="0" smtClean="0"/>
              <a:t>14. И после продолжительного сна не чувствую себя нормально.</a:t>
            </a:r>
          </a:p>
          <a:p>
            <a:pPr lvl="0">
              <a:buNone/>
            </a:pPr>
            <a:r>
              <a:rPr lang="ru-RU" sz="3200" dirty="0" smtClean="0"/>
              <a:t>15. Думаю, что сердце у меня не в порядке.</a:t>
            </a:r>
          </a:p>
          <a:p>
            <a:pPr lvl="0">
              <a:buNone/>
            </a:pPr>
            <a:r>
              <a:rPr lang="ru-RU" sz="3200" dirty="0" smtClean="0"/>
              <a:t>16. У меня бывают боли в спине и шее.</a:t>
            </a:r>
          </a:p>
          <a:p>
            <a:pPr lvl="0">
              <a:buNone/>
            </a:pPr>
            <a:r>
              <a:rPr lang="ru-RU" sz="3200" dirty="0" smtClean="0"/>
              <a:t>17. Я барабаню пальцами по столу, а когда сижу, покачиваю ногой.</a:t>
            </a:r>
          </a:p>
          <a:p>
            <a:pPr lvl="0">
              <a:buNone/>
            </a:pPr>
            <a:r>
              <a:rPr lang="ru-RU" sz="3200" dirty="0" smtClean="0"/>
              <a:t>18. Мечтаю о признании, хочу, чтобы меня хвалили за то, что я делаю.</a:t>
            </a:r>
          </a:p>
          <a:p>
            <a:pPr lvl="0">
              <a:buNone/>
            </a:pPr>
            <a:r>
              <a:rPr lang="ru-RU" sz="3200" dirty="0" smtClean="0"/>
              <a:t>19. Думаю, что лучше многих</a:t>
            </a:r>
          </a:p>
          <a:p>
            <a:pPr lvl="0">
              <a:buNone/>
            </a:pPr>
            <a:r>
              <a:rPr lang="ru-RU" sz="3200" dirty="0" smtClean="0"/>
              <a:t>20. Не соблюдаю диету.</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4638"/>
            <a:ext cx="7385248" cy="706090"/>
          </a:xfrm>
        </p:spPr>
        <p:txBody>
          <a:bodyPr>
            <a:normAutofit fontScale="90000"/>
          </a:bodyPr>
          <a:lstStyle/>
          <a:p>
            <a:r>
              <a:rPr lang="ru-RU" dirty="0" smtClean="0"/>
              <a:t>Шкала оценки:</a:t>
            </a:r>
            <a:br>
              <a:rPr lang="ru-RU" dirty="0" smtClean="0"/>
            </a:br>
            <a:endParaRPr lang="ru-RU" dirty="0"/>
          </a:p>
        </p:txBody>
      </p:sp>
      <p:sp>
        <p:nvSpPr>
          <p:cNvPr id="3" name="Содержимое 2"/>
          <p:cNvSpPr>
            <a:spLocks noGrp="1"/>
          </p:cNvSpPr>
          <p:nvPr>
            <p:ph idx="1"/>
          </p:nvPr>
        </p:nvSpPr>
        <p:spPr>
          <a:xfrm>
            <a:off x="179512" y="620688"/>
            <a:ext cx="8784976" cy="6237312"/>
          </a:xfrm>
        </p:spPr>
        <p:txBody>
          <a:bodyPr>
            <a:noAutofit/>
          </a:bodyPr>
          <a:lstStyle/>
          <a:p>
            <a:pPr lvl="0">
              <a:lnSpc>
                <a:spcPct val="120000"/>
              </a:lnSpc>
            </a:pPr>
            <a:r>
              <a:rPr lang="ru-RU" sz="2000" b="1" dirty="0" smtClean="0">
                <a:latin typeface="Times New Roman" pitchFamily="18" charset="0"/>
                <a:cs typeface="Times New Roman" pitchFamily="18" charset="0"/>
              </a:rPr>
              <a:t>30 баллов и меньше</a:t>
            </a:r>
            <a:r>
              <a:rPr lang="ru-RU" sz="2000" dirty="0" smtClean="0">
                <a:latin typeface="Times New Roman" pitchFamily="18" charset="0"/>
                <a:cs typeface="Times New Roman" pitchFamily="18" charset="0"/>
              </a:rPr>
              <a:t> – Вы живете спокойно и разумно, успеваете справиться с проблемами, которые возникают, Вы не страдаете ни ложным честолюбием (жажда известности), ни чрезмерным вниманием к своей индивидуальности.</a:t>
            </a:r>
          </a:p>
          <a:p>
            <a:pPr lvl="0">
              <a:lnSpc>
                <a:spcPct val="120000"/>
              </a:lnSpc>
            </a:pPr>
            <a:r>
              <a:rPr lang="ru-RU" sz="2000" b="1" dirty="0" smtClean="0">
                <a:latin typeface="Times New Roman" pitchFamily="18" charset="0"/>
                <a:cs typeface="Times New Roman" pitchFamily="18" charset="0"/>
              </a:rPr>
              <a:t>31 – 45 баллов</a:t>
            </a:r>
            <a:r>
              <a:rPr lang="ru-RU" sz="2000" dirty="0" smtClean="0">
                <a:latin typeface="Times New Roman" pitchFamily="18" charset="0"/>
                <a:cs typeface="Times New Roman" pitchFamily="18" charset="0"/>
              </a:rPr>
              <a:t> – Ваша жизнь наполнена деятельностью и напряжением, страдаете вы от стресса как в положительном смысле этого слова (т.е. у вас есть стремление чего – нибудь достигнуть), так и в отрицательном. По всей видимости, вы не измените образа жизни, но оставьте немного времени и для себя.</a:t>
            </a:r>
          </a:p>
          <a:p>
            <a:pPr lvl="0">
              <a:lnSpc>
                <a:spcPct val="120000"/>
              </a:lnSpc>
            </a:pPr>
            <a:r>
              <a:rPr lang="ru-RU" sz="2000" b="1" dirty="0" smtClean="0">
                <a:latin typeface="Times New Roman" pitchFamily="18" charset="0"/>
                <a:cs typeface="Times New Roman" pitchFamily="18" charset="0"/>
              </a:rPr>
              <a:t>46 – 60 баллов</a:t>
            </a:r>
            <a:r>
              <a:rPr lang="ru-RU" sz="2000" dirty="0" smtClean="0">
                <a:latin typeface="Times New Roman" pitchFamily="18" charset="0"/>
                <a:cs typeface="Times New Roman" pitchFamily="18" charset="0"/>
              </a:rPr>
              <a:t> – Ваша жизнь – беспрестанная борьба. Вы честолюбивы и мечтаете о карьере. Для вас важно мнение других, и это держит Вас в состоянии стресса. Если будете продолжать в том же духе, то много добьетесь, но вряд ли это доставит Вам радость. Избегайте лишних споров, усмиряйте свой гнев, вызванный мелочами. Не пытайтесь добиваться всегда максимального результата. Время от времени давайте себе полную передышку.</a:t>
            </a:r>
          </a:p>
          <a:p>
            <a:pPr>
              <a:lnSpc>
                <a:spcPct val="120000"/>
              </a:lnSpc>
              <a:buNone/>
            </a:pPr>
            <a:r>
              <a:rPr lang="ru-RU" sz="2000" dirty="0" smtClean="0">
                <a:latin typeface="Times New Roman" pitchFamily="18" charset="0"/>
                <a:cs typeface="Times New Roman" pitchFamily="18" charset="0"/>
              </a:rPr>
              <a:t> </a:t>
            </a:r>
          </a:p>
          <a:p>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60648"/>
            <a:ext cx="8496944" cy="6192688"/>
          </a:xfrm>
        </p:spPr>
        <p:txBody>
          <a:bodyPr>
            <a:normAutofit fontScale="77500" lnSpcReduction="20000"/>
          </a:bodyPr>
          <a:lstStyle/>
          <a:p>
            <a:pPr algn="just">
              <a:lnSpc>
                <a:spcPct val="120000"/>
              </a:lnSpc>
            </a:pPr>
            <a:r>
              <a:rPr lang="ru-RU" dirty="0" smtClean="0">
                <a:latin typeface="Times New Roman" pitchFamily="18" charset="0"/>
                <a:cs typeface="Times New Roman" pitchFamily="18" charset="0"/>
              </a:rPr>
              <a:t>ЕГЭ и ОГЭ- </a:t>
            </a:r>
            <a:r>
              <a:rPr lang="ru-RU" dirty="0">
                <a:latin typeface="Times New Roman" pitchFamily="18" charset="0"/>
                <a:cs typeface="Times New Roman" pitchFamily="18" charset="0"/>
              </a:rPr>
              <a:t>лишь одно из жизненных испытаний, многих из которых еще предстоит пройти. Не придавайте событию слишком высокую важность, чтобы не увеличивать волнение. </a:t>
            </a:r>
          </a:p>
          <a:p>
            <a:pPr algn="just">
              <a:lnSpc>
                <a:spcPct val="120000"/>
              </a:lnSpc>
            </a:pPr>
            <a:r>
              <a:rPr lang="ru-RU" dirty="0">
                <a:latin typeface="Times New Roman" pitchFamily="18" charset="0"/>
                <a:cs typeface="Times New Roman" pitchFamily="18" charset="0"/>
              </a:rPr>
              <a:t>При правильном подходе экзамены могут служить средством самоутверждения и повышением личностной самооценки. </a:t>
            </a:r>
          </a:p>
          <a:p>
            <a:pPr algn="just">
              <a:lnSpc>
                <a:spcPct val="120000"/>
              </a:lnSpc>
            </a:pPr>
            <a:r>
              <a:rPr lang="ru-RU" dirty="0">
                <a:latin typeface="Times New Roman" pitchFamily="18" charset="0"/>
                <a:cs typeface="Times New Roman" pitchFamily="18" charset="0"/>
              </a:rPr>
              <a:t>Заранее поставьте перед собой цель, которая Вам по силам. Никто не может всегда быть совершенным. Пусть достижения не всегда совпадают с идеалом, зато они Ваши личные. </a:t>
            </a:r>
          </a:p>
          <a:p>
            <a:pPr algn="just">
              <a:lnSpc>
                <a:spcPct val="120000"/>
              </a:lnSpc>
            </a:pPr>
            <a:r>
              <a:rPr lang="ru-RU" dirty="0">
                <a:latin typeface="Times New Roman" pitchFamily="18" charset="0"/>
                <a:cs typeface="Times New Roman" pitchFamily="18" charset="0"/>
              </a:rPr>
              <a:t>Не стоит бояться ошибок. Известно, что не ошибается тот, кто ничего не делает. </a:t>
            </a:r>
          </a:p>
          <a:p>
            <a:pPr algn="just">
              <a:lnSpc>
                <a:spcPct val="120000"/>
              </a:lnSpc>
            </a:pPr>
            <a:r>
              <a:rPr lang="ru-RU" dirty="0">
                <a:latin typeface="Times New Roman" pitchFamily="18" charset="0"/>
                <a:cs typeface="Times New Roman" pitchFamily="18" charset="0"/>
              </a:rPr>
              <a:t>Люди, настроенные на успех, добиваются в жизни гораздо больше, чем те, кто старается избегать неудач. </a:t>
            </a:r>
          </a:p>
          <a:p>
            <a:pPr algn="just">
              <a:lnSpc>
                <a:spcPct val="120000"/>
              </a:lnSpc>
            </a:pPr>
            <a:r>
              <a:rPr lang="ru-RU" dirty="0">
                <a:latin typeface="Times New Roman" pitchFamily="18" charset="0"/>
                <a:cs typeface="Times New Roman" pitchFamily="18" charset="0"/>
              </a:rPr>
              <a:t>Будьте уверены: каждому, кто учился в школе, по силам сдать </a:t>
            </a:r>
            <a:r>
              <a:rPr lang="ru-RU" dirty="0" smtClean="0">
                <a:latin typeface="Times New Roman" pitchFamily="18" charset="0"/>
                <a:cs typeface="Times New Roman" pitchFamily="18" charset="0"/>
              </a:rPr>
              <a:t>ЕГЭ и ОГЭ. </a:t>
            </a:r>
            <a:r>
              <a:rPr lang="ru-RU" dirty="0">
                <a:latin typeface="Times New Roman" pitchFamily="18" charset="0"/>
                <a:cs typeface="Times New Roman" pitchFamily="18" charset="0"/>
              </a:rPr>
              <a:t>Все задания составлены на основе школьной программы. Подготовившись должным образом, Вы обязательно сдадите экзамен</a:t>
            </a:r>
          </a:p>
          <a:p>
            <a:pPr algn="just">
              <a:lnSpc>
                <a:spcPct val="120000"/>
              </a:lnSpc>
            </a:pP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251520" y="0"/>
            <a:ext cx="8435975" cy="6126163"/>
          </a:xfrm>
        </p:spPr>
        <p:txBody>
          <a:bodyPr>
            <a:normAutofit/>
          </a:bodyPr>
          <a:lstStyle/>
          <a:p>
            <a:endParaRPr lang="ru-RU" dirty="0"/>
          </a:p>
          <a:p>
            <a:pPr>
              <a:buNone/>
            </a:pPr>
            <a:endParaRPr lang="ru-RU" sz="7200" dirty="0"/>
          </a:p>
          <a:p>
            <a:pPr>
              <a:buNone/>
            </a:pPr>
            <a:endParaRPr lang="ru-RU" sz="7200" dirty="0"/>
          </a:p>
          <a:p>
            <a:pPr>
              <a:buNone/>
            </a:pPr>
            <a:endParaRPr lang="ru-RU" sz="7200" dirty="0"/>
          </a:p>
        </p:txBody>
      </p:sp>
      <p:sp>
        <p:nvSpPr>
          <p:cNvPr id="5" name="Овал 4"/>
          <p:cNvSpPr/>
          <p:nvPr/>
        </p:nvSpPr>
        <p:spPr>
          <a:xfrm>
            <a:off x="2771800" y="1844824"/>
            <a:ext cx="2736304" cy="23762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smtClean="0"/>
              <a:t> </a:t>
            </a:r>
            <a:r>
              <a:rPr lang="ru-RU" sz="5400" b="1" dirty="0" smtClean="0"/>
              <a:t>ЕГЭ и ОГЭ</a:t>
            </a:r>
            <a:endParaRPr lang="ru-RU" sz="5400" b="1" dirty="0"/>
          </a:p>
        </p:txBody>
      </p:sp>
      <p:cxnSp>
        <p:nvCxnSpPr>
          <p:cNvPr id="7" name="Прямая со стрелкой 6"/>
          <p:cNvCxnSpPr/>
          <p:nvPr/>
        </p:nvCxnSpPr>
        <p:spPr>
          <a:xfrm>
            <a:off x="4283968" y="764704"/>
            <a:ext cx="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flipH="1">
            <a:off x="5508104" y="2780928"/>
            <a:ext cx="20882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755576" y="2852936"/>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V="1">
            <a:off x="4427984" y="4149080"/>
            <a:ext cx="0" cy="16561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Прямоугольник 18"/>
          <p:cNvSpPr/>
          <p:nvPr/>
        </p:nvSpPr>
        <p:spPr>
          <a:xfrm>
            <a:off x="4644008" y="476672"/>
            <a:ext cx="316835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t>АДМИНИСТРАЦИЯ</a:t>
            </a:r>
            <a:endParaRPr lang="ru-RU" sz="2400" b="1" dirty="0"/>
          </a:p>
        </p:txBody>
      </p:sp>
      <p:sp>
        <p:nvSpPr>
          <p:cNvPr id="20" name="Прямоугольник 19"/>
          <p:cNvSpPr/>
          <p:nvPr/>
        </p:nvSpPr>
        <p:spPr>
          <a:xfrm>
            <a:off x="4283968" y="5877272"/>
            <a:ext cx="266429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t>РОДИТЕЛИ</a:t>
            </a:r>
            <a:endParaRPr lang="ru-RU" sz="3200" dirty="0"/>
          </a:p>
        </p:txBody>
      </p:sp>
      <p:sp>
        <p:nvSpPr>
          <p:cNvPr id="21" name="Прямоугольник 20"/>
          <p:cNvSpPr/>
          <p:nvPr/>
        </p:nvSpPr>
        <p:spPr>
          <a:xfrm>
            <a:off x="179512" y="1628800"/>
            <a:ext cx="2232248"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t>УЧЕНИКИ</a:t>
            </a:r>
            <a:endParaRPr lang="ru-RU" sz="3200" dirty="0"/>
          </a:p>
        </p:txBody>
      </p:sp>
      <p:sp>
        <p:nvSpPr>
          <p:cNvPr id="22" name="Прямоугольник 21"/>
          <p:cNvSpPr/>
          <p:nvPr/>
        </p:nvSpPr>
        <p:spPr>
          <a:xfrm>
            <a:off x="6372200" y="2924944"/>
            <a:ext cx="259228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t>УЧИТЕЛЯ</a:t>
            </a:r>
            <a:endParaRPr lang="ru-RU"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ТРУДНОСТИ С КОТОРЫМИ СТАЛКИВАЮТСЯ ВЫПУСКНИКИ:</a:t>
            </a:r>
            <a:endParaRPr lang="ru-RU" dirty="0"/>
          </a:p>
        </p:txBody>
      </p:sp>
      <p:sp>
        <p:nvSpPr>
          <p:cNvPr id="3" name="Содержимое 2"/>
          <p:cNvSpPr>
            <a:spLocks noGrp="1"/>
          </p:cNvSpPr>
          <p:nvPr>
            <p:ph idx="1"/>
          </p:nvPr>
        </p:nvSpPr>
        <p:spPr>
          <a:xfrm>
            <a:off x="457200" y="1600201"/>
            <a:ext cx="7211144" cy="3989040"/>
          </a:xfrm>
        </p:spPr>
        <p:txBody>
          <a:bodyPr/>
          <a:lstStyle/>
          <a:p>
            <a:endParaRPr lang="ru-RU" dirty="0" smtClean="0"/>
          </a:p>
          <a:p>
            <a:r>
              <a:rPr lang="ru-RU" dirty="0" smtClean="0"/>
              <a:t>КОГНИТИВНЫЕ ТРУДНОСТИ</a:t>
            </a:r>
          </a:p>
          <a:p>
            <a:r>
              <a:rPr lang="ru-RU" dirty="0" smtClean="0"/>
              <a:t>ЛИЧНОСТНЫЕ ТРУДНОСТИ</a:t>
            </a:r>
          </a:p>
          <a:p>
            <a:r>
              <a:rPr lang="ru-RU" dirty="0" smtClean="0"/>
              <a:t>ПРОЦЕССУАЛЬНЫЕ ТРУДНОСТИ</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КОГНИТИВНЫЕ ТРУДНОСТИ</a:t>
            </a:r>
            <a:endParaRPr lang="ru-RU" dirty="0"/>
          </a:p>
        </p:txBody>
      </p:sp>
      <p:sp>
        <p:nvSpPr>
          <p:cNvPr id="3" name="Содержимое 2"/>
          <p:cNvSpPr>
            <a:spLocks noGrp="1"/>
          </p:cNvSpPr>
          <p:nvPr>
            <p:ph idx="1"/>
          </p:nvPr>
        </p:nvSpPr>
        <p:spPr>
          <a:xfrm>
            <a:off x="251520" y="1268760"/>
            <a:ext cx="8712968" cy="5256584"/>
          </a:xfrm>
        </p:spPr>
        <p:txBody>
          <a:bodyPr>
            <a:normAutofit fontScale="62500" lnSpcReduction="20000"/>
          </a:bodyPr>
          <a:lstStyle/>
          <a:p>
            <a:pPr algn="just">
              <a:buNone/>
            </a:pPr>
            <a:r>
              <a:rPr lang="ru-RU" dirty="0" smtClean="0"/>
              <a:t>     Трудности</a:t>
            </a:r>
            <a:r>
              <a:rPr lang="ru-RU" dirty="0"/>
              <a:t>, связанные с особенностями переработки информации </a:t>
            </a:r>
            <a:r>
              <a:rPr lang="ru-RU" dirty="0" smtClean="0"/>
              <a:t>в</a:t>
            </a:r>
          </a:p>
          <a:p>
            <a:pPr algn="just">
              <a:buNone/>
            </a:pPr>
            <a:r>
              <a:rPr lang="ru-RU" dirty="0"/>
              <a:t> ходе </a:t>
            </a:r>
            <a:r>
              <a:rPr lang="ru-RU" dirty="0" smtClean="0"/>
              <a:t>ЕГЭ, со</a:t>
            </a:r>
            <a:r>
              <a:rPr lang="ru-RU" dirty="0"/>
              <a:t> спецификой работы с текстовыми </a:t>
            </a:r>
            <a:r>
              <a:rPr lang="ru-RU" dirty="0" smtClean="0"/>
              <a:t>заданиями</a:t>
            </a:r>
          </a:p>
          <a:p>
            <a:pPr algn="just">
              <a:buNone/>
            </a:pPr>
            <a:r>
              <a:rPr lang="ru-RU" dirty="0"/>
              <a:t>  </a:t>
            </a:r>
            <a:r>
              <a:rPr lang="ru-RU" u="sng" dirty="0" smtClean="0"/>
              <a:t>Профилактика</a:t>
            </a:r>
            <a:r>
              <a:rPr lang="ru-RU" u="sng" dirty="0"/>
              <a:t> когнитивных трудностей, подготовка по предмету.</a:t>
            </a:r>
            <a:endParaRPr lang="ru-RU" dirty="0"/>
          </a:p>
          <a:p>
            <a:pPr algn="just">
              <a:buNone/>
            </a:pPr>
            <a:r>
              <a:rPr lang="ru-RU" dirty="0"/>
              <a:t> </a:t>
            </a:r>
            <a:endParaRPr lang="ru-RU" dirty="0" smtClean="0"/>
          </a:p>
          <a:p>
            <a:pPr algn="just"/>
            <a:r>
              <a:rPr lang="ru-RU" dirty="0" smtClean="0"/>
              <a:t>С</a:t>
            </a:r>
            <a:r>
              <a:rPr lang="ru-RU" dirty="0"/>
              <a:t> </a:t>
            </a:r>
            <a:r>
              <a:rPr lang="ru-RU" dirty="0" smtClean="0"/>
              <a:t>помощью</a:t>
            </a:r>
            <a:r>
              <a:rPr lang="ru-RU" dirty="0"/>
              <a:t> тестов </a:t>
            </a:r>
            <a:r>
              <a:rPr lang="ru-RU" dirty="0" smtClean="0"/>
              <a:t> можно оценивать</a:t>
            </a:r>
            <a:r>
              <a:rPr lang="ru-RU" dirty="0"/>
              <a:t> уровень усвоения материала учащимися и отработать у </a:t>
            </a:r>
            <a:r>
              <a:rPr lang="ru-RU" dirty="0" smtClean="0"/>
              <a:t>них навык</a:t>
            </a:r>
            <a:r>
              <a:rPr lang="ru-RU" dirty="0"/>
              <a:t> работы с тестовыми заданиями.</a:t>
            </a:r>
          </a:p>
          <a:p>
            <a:pPr algn="just"/>
            <a:r>
              <a:rPr lang="ru-RU" dirty="0"/>
              <a:t>     Такие тренировки помогают формировать навыки саморегуляции </a:t>
            </a:r>
            <a:r>
              <a:rPr lang="ru-RU" dirty="0" smtClean="0"/>
              <a:t>и самоконтроля</a:t>
            </a:r>
            <a:r>
              <a:rPr lang="ru-RU" dirty="0"/>
              <a:t>, эффективнее использовать время, более </a:t>
            </a:r>
            <a:r>
              <a:rPr lang="ru-RU" dirty="0" smtClean="0"/>
              <a:t>успешно выполнять</a:t>
            </a:r>
            <a:r>
              <a:rPr lang="ru-RU" dirty="0"/>
              <a:t> задания.</a:t>
            </a:r>
          </a:p>
          <a:p>
            <a:pPr algn="just"/>
            <a:r>
              <a:rPr lang="ru-RU" dirty="0"/>
              <a:t>   Психотехнические навыки, полученные в процессе обучения, </a:t>
            </a:r>
            <a:r>
              <a:rPr lang="ru-RU" dirty="0" smtClean="0"/>
              <a:t>не только</a:t>
            </a:r>
            <a:r>
              <a:rPr lang="ru-RU" dirty="0"/>
              <a:t> повышают эффективность подготовки, но и позволяют </a:t>
            </a:r>
            <a:r>
              <a:rPr lang="ru-RU" dirty="0" smtClean="0"/>
              <a:t>обучающимся более</a:t>
            </a:r>
            <a:r>
              <a:rPr lang="ru-RU" dirty="0"/>
              <a:t> успешно вести себя во время экзамена, развивают </a:t>
            </a:r>
            <a:r>
              <a:rPr lang="ru-RU" dirty="0" smtClean="0"/>
              <a:t>навыки мыслительной</a:t>
            </a:r>
            <a:r>
              <a:rPr lang="ru-RU" dirty="0"/>
              <a:t> работы, умение мобилизовать себя в решающей </a:t>
            </a:r>
            <a:r>
              <a:rPr lang="ru-RU" dirty="0" smtClean="0"/>
              <a:t>           ситуации,  владеть</a:t>
            </a:r>
            <a:r>
              <a:rPr lang="ru-RU" dirty="0"/>
              <a:t> </a:t>
            </a:r>
            <a:r>
              <a:rPr lang="ru-RU" dirty="0" smtClean="0"/>
              <a:t>эмоциями. </a:t>
            </a:r>
            <a:endParaRPr lang="ru-RU" dirty="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ЛИЧНОСТНЫЕ ТРУДНОСТИ</a:t>
            </a:r>
            <a:endParaRPr lang="ru-RU" dirty="0"/>
          </a:p>
        </p:txBody>
      </p:sp>
      <p:sp>
        <p:nvSpPr>
          <p:cNvPr id="3" name="Содержимое 2"/>
          <p:cNvSpPr>
            <a:spLocks noGrp="1"/>
          </p:cNvSpPr>
          <p:nvPr>
            <p:ph idx="1"/>
          </p:nvPr>
        </p:nvSpPr>
        <p:spPr>
          <a:xfrm>
            <a:off x="395536" y="1268760"/>
            <a:ext cx="8291264" cy="4857403"/>
          </a:xfrm>
        </p:spPr>
        <p:txBody>
          <a:bodyPr>
            <a:normAutofit fontScale="70000" lnSpcReduction="20000"/>
          </a:bodyPr>
          <a:lstStyle/>
          <a:p>
            <a:pPr>
              <a:buNone/>
            </a:pPr>
            <a:r>
              <a:rPr lang="ru-RU" dirty="0" smtClean="0"/>
              <a:t>     Обусловлены</a:t>
            </a:r>
            <a:r>
              <a:rPr lang="ru-RU" dirty="0"/>
              <a:t>  особенностями восприятия учеником </a:t>
            </a:r>
            <a:r>
              <a:rPr lang="ru-RU" dirty="0" smtClean="0"/>
              <a:t>ситуации экзамена</a:t>
            </a:r>
            <a:r>
              <a:rPr lang="ru-RU" dirty="0"/>
              <a:t>, его субъективными реакциями и состояниями.</a:t>
            </a:r>
          </a:p>
          <a:p>
            <a:pPr algn="just">
              <a:buNone/>
            </a:pPr>
            <a:r>
              <a:rPr lang="ru-RU" dirty="0"/>
              <a:t> </a:t>
            </a:r>
            <a:r>
              <a:rPr lang="ru-RU" dirty="0" smtClean="0"/>
              <a:t>     </a:t>
            </a:r>
            <a:r>
              <a:rPr lang="ru-RU" u="sng" dirty="0" smtClean="0"/>
              <a:t>Профилактика</a:t>
            </a:r>
            <a:r>
              <a:rPr lang="ru-RU" u="sng" dirty="0"/>
              <a:t> личностных трудностей.</a:t>
            </a:r>
            <a:endParaRPr lang="ru-RU" dirty="0"/>
          </a:p>
          <a:p>
            <a:pPr algn="just"/>
            <a:r>
              <a:rPr lang="ru-RU" dirty="0"/>
              <a:t>  Поскольку сама ситуация экзамена </a:t>
            </a:r>
            <a:r>
              <a:rPr lang="ru-RU" dirty="0" smtClean="0"/>
              <a:t>является стрессовой</a:t>
            </a:r>
            <a:r>
              <a:rPr lang="ru-RU" dirty="0"/>
              <a:t>, надо помочь ученику </a:t>
            </a:r>
            <a:r>
              <a:rPr lang="ru-RU" dirty="0" smtClean="0"/>
              <a:t>сформировать положительную</a:t>
            </a:r>
            <a:r>
              <a:rPr lang="ru-RU" dirty="0"/>
              <a:t>, адекватную самооценку, </a:t>
            </a:r>
            <a:r>
              <a:rPr lang="ru-RU" dirty="0" smtClean="0"/>
              <a:t>общий положительный</a:t>
            </a:r>
            <a:r>
              <a:rPr lang="ru-RU" dirty="0"/>
              <a:t> настрой перед экзаменом, </a:t>
            </a:r>
            <a:r>
              <a:rPr lang="ru-RU" dirty="0" smtClean="0"/>
              <a:t>развивать уверенность</a:t>
            </a:r>
            <a:r>
              <a:rPr lang="ru-RU" dirty="0"/>
              <a:t> в себе, чтобы он шёл на экзамен </a:t>
            </a:r>
            <a:r>
              <a:rPr lang="ru-RU" dirty="0" smtClean="0"/>
              <a:t>спокойно, уверенно</a:t>
            </a:r>
            <a:r>
              <a:rPr lang="ru-RU" dirty="0"/>
              <a:t> и в хорошем настроении.</a:t>
            </a:r>
          </a:p>
          <a:p>
            <a:pPr algn="just"/>
            <a:r>
              <a:rPr lang="ru-RU" dirty="0"/>
              <a:t>  Чтобы ученик лучше справился с заданиями, </a:t>
            </a:r>
            <a:r>
              <a:rPr lang="ru-RU" dirty="0" smtClean="0"/>
              <a:t>нужно помочь</a:t>
            </a:r>
            <a:r>
              <a:rPr lang="ru-RU" dirty="0"/>
              <a:t> ему выбрать стратегию поведения на экзамене, </a:t>
            </a:r>
            <a:r>
              <a:rPr lang="ru-RU" dirty="0" smtClean="0"/>
              <a:t>а также</a:t>
            </a:r>
            <a:r>
              <a:rPr lang="ru-RU" dirty="0"/>
              <a:t> поработать над самоконтролем и </a:t>
            </a:r>
            <a:r>
              <a:rPr lang="ru-RU" dirty="0" smtClean="0"/>
              <a:t>саморегуляцией, чтобы</a:t>
            </a:r>
            <a:r>
              <a:rPr lang="ru-RU" dirty="0"/>
              <a:t> в случае необходимости он мог справиться </a:t>
            </a:r>
            <a:r>
              <a:rPr lang="ru-RU" dirty="0" smtClean="0"/>
              <a:t>со своими</a:t>
            </a:r>
            <a:r>
              <a:rPr lang="ru-RU" dirty="0"/>
              <a:t> эмоциям</a:t>
            </a:r>
          </a:p>
          <a:p>
            <a:pPr algn="just"/>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ПРОЦЕССУАЛЬНЫЕ ТРУДНОСТИ</a:t>
            </a:r>
            <a:endParaRPr lang="ru-RU" dirty="0"/>
          </a:p>
        </p:txBody>
      </p:sp>
      <p:sp>
        <p:nvSpPr>
          <p:cNvPr id="3" name="Содержимое 2"/>
          <p:cNvSpPr>
            <a:spLocks noGrp="1"/>
          </p:cNvSpPr>
          <p:nvPr>
            <p:ph idx="1"/>
          </p:nvPr>
        </p:nvSpPr>
        <p:spPr>
          <a:xfrm>
            <a:off x="467544" y="1484784"/>
            <a:ext cx="8219256" cy="4641379"/>
          </a:xfrm>
        </p:spPr>
        <p:txBody>
          <a:bodyPr>
            <a:normAutofit fontScale="70000" lnSpcReduction="20000"/>
          </a:bodyPr>
          <a:lstStyle/>
          <a:p>
            <a:pPr algn="just">
              <a:buNone/>
            </a:pPr>
            <a:r>
              <a:rPr lang="ru-RU" dirty="0" smtClean="0"/>
              <a:t>  Связаны</a:t>
            </a:r>
            <a:r>
              <a:rPr lang="ru-RU" dirty="0"/>
              <a:t> с самой процедурой единого государственного </a:t>
            </a:r>
            <a:r>
              <a:rPr lang="ru-RU" dirty="0" smtClean="0"/>
              <a:t>             экзамена</a:t>
            </a:r>
            <a:r>
              <a:rPr lang="ru-RU" dirty="0"/>
              <a:t>:</a:t>
            </a:r>
          </a:p>
          <a:p>
            <a:pPr algn="just">
              <a:buNone/>
            </a:pPr>
            <a:r>
              <a:rPr lang="ru-RU" dirty="0"/>
              <a:t>-трудности, связанные со спецификой фиксирования ответов;</a:t>
            </a:r>
          </a:p>
          <a:p>
            <a:pPr algn="just">
              <a:buNone/>
            </a:pPr>
            <a:r>
              <a:rPr lang="ru-RU" dirty="0"/>
              <a:t>-Трудности, связанные с ролью взрослого</a:t>
            </a:r>
          </a:p>
          <a:p>
            <a:pPr algn="just">
              <a:buNone/>
            </a:pPr>
            <a:r>
              <a:rPr lang="ru-RU" dirty="0"/>
              <a:t>-Трудности, связанные с критериями оценки;</a:t>
            </a:r>
          </a:p>
          <a:p>
            <a:pPr algn="just">
              <a:buNone/>
            </a:pPr>
            <a:r>
              <a:rPr lang="ru-RU" dirty="0"/>
              <a:t>-Трудности, связанные с незнанием своих прав и обязанностей.</a:t>
            </a:r>
          </a:p>
          <a:p>
            <a:pPr algn="just">
              <a:buNone/>
            </a:pPr>
            <a:r>
              <a:rPr lang="ru-RU" dirty="0"/>
              <a:t> </a:t>
            </a:r>
            <a:r>
              <a:rPr lang="ru-RU" dirty="0" smtClean="0"/>
              <a:t>        </a:t>
            </a:r>
            <a:r>
              <a:rPr lang="ru-RU" u="sng" dirty="0" smtClean="0"/>
              <a:t>Профилактика</a:t>
            </a:r>
            <a:r>
              <a:rPr lang="ru-RU" u="sng" dirty="0"/>
              <a:t> процессуальных трудностей.</a:t>
            </a:r>
            <a:endParaRPr lang="ru-RU" dirty="0"/>
          </a:p>
          <a:p>
            <a:pPr algn="just"/>
            <a:r>
              <a:rPr lang="ru-RU" dirty="0"/>
              <a:t> Фронтальная подготовка </a:t>
            </a:r>
            <a:r>
              <a:rPr lang="ru-RU" dirty="0" smtClean="0"/>
              <a:t>обучающихся,</a:t>
            </a:r>
            <a:r>
              <a:rPr lang="ru-RU" dirty="0"/>
              <a:t> </a:t>
            </a:r>
            <a:r>
              <a:rPr lang="ru-RU" dirty="0" smtClean="0"/>
              <a:t>предоставляющая им</a:t>
            </a:r>
            <a:r>
              <a:rPr lang="ru-RU" dirty="0"/>
              <a:t> необходимую информацию о правилах и </a:t>
            </a:r>
            <a:r>
              <a:rPr lang="ru-RU" dirty="0" smtClean="0"/>
              <a:t>нормах процедуры</a:t>
            </a:r>
            <a:r>
              <a:rPr lang="ru-RU" dirty="0"/>
              <a:t> </a:t>
            </a:r>
            <a:r>
              <a:rPr lang="ru-RU" dirty="0" smtClean="0"/>
              <a:t>ЕГЭ</a:t>
            </a:r>
            <a:r>
              <a:rPr lang="ru-RU" dirty="0"/>
              <a:t> и направленная на </a:t>
            </a:r>
            <a:r>
              <a:rPr lang="ru-RU" dirty="0" smtClean="0"/>
              <a:t>выработку индивидуального</a:t>
            </a:r>
            <a:r>
              <a:rPr lang="ru-RU" dirty="0"/>
              <a:t> стиля работы</a:t>
            </a:r>
            <a:r>
              <a:rPr lang="ru-RU" dirty="0" smtClean="0"/>
              <a:t>.</a:t>
            </a:r>
          </a:p>
          <a:p>
            <a:pPr algn="just"/>
            <a:r>
              <a:rPr lang="ru-RU" dirty="0"/>
              <a:t> Проведение пробного экзамена</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51520" y="332656"/>
          <a:ext cx="8676456" cy="6355080"/>
        </p:xfrm>
        <a:graphic>
          <a:graphicData uri="http://schemas.openxmlformats.org/drawingml/2006/table">
            <a:tbl>
              <a:tblPr firstRow="1" bandRow="1">
                <a:tableStyleId>{5C22544A-7EE6-4342-B048-85BDC9FD1C3A}</a:tableStyleId>
              </a:tblPr>
              <a:tblGrid>
                <a:gridCol w="1960486"/>
                <a:gridCol w="4138805"/>
                <a:gridCol w="2577165"/>
              </a:tblGrid>
              <a:tr h="936402">
                <a:tc>
                  <a:txBody>
                    <a:bodyPr/>
                    <a:lstStyle/>
                    <a:p>
                      <a:pPr algn="ctr">
                        <a:buNone/>
                      </a:pPr>
                      <a:r>
                        <a:rPr lang="ru-RU" sz="2000" b="1" dirty="0" smtClean="0"/>
                        <a:t>Отличитель- ные   </a:t>
                      </a:r>
                      <a:endParaRPr lang="ru-RU" sz="2000" dirty="0" smtClean="0"/>
                    </a:p>
                    <a:p>
                      <a:pPr algn="ctr">
                        <a:buNone/>
                      </a:pPr>
                      <a:r>
                        <a:rPr lang="ru-RU" sz="2000" b="1" dirty="0" smtClean="0"/>
                        <a:t>особенности</a:t>
                      </a:r>
                      <a:endParaRPr lang="ru-RU" sz="2000" dirty="0"/>
                    </a:p>
                  </a:txBody>
                  <a:tcPr/>
                </a:tc>
                <a:tc>
                  <a:txBody>
                    <a:bodyPr/>
                    <a:lstStyle/>
                    <a:p>
                      <a:pPr algn="ctr">
                        <a:buNone/>
                      </a:pPr>
                      <a:r>
                        <a:rPr lang="ru-RU" sz="3600" b="1" dirty="0" smtClean="0"/>
                        <a:t>Традиционный</a:t>
                      </a:r>
                      <a:endParaRPr lang="ru-RU" sz="3600" dirty="0" smtClean="0"/>
                    </a:p>
                    <a:p>
                      <a:pPr algn="ctr">
                        <a:buNone/>
                      </a:pPr>
                      <a:r>
                        <a:rPr lang="ru-RU" sz="3600" b="1" dirty="0" smtClean="0"/>
                        <a:t>экзамен</a:t>
                      </a:r>
                      <a:endParaRPr lang="ru-RU" sz="3600" dirty="0" smtClean="0"/>
                    </a:p>
                    <a:p>
                      <a:endParaRPr lang="ru-RU" dirty="0"/>
                    </a:p>
                  </a:txBody>
                  <a:tcPr/>
                </a:tc>
                <a:tc>
                  <a:txBody>
                    <a:bodyPr/>
                    <a:lstStyle/>
                    <a:p>
                      <a:pPr algn="ctr">
                        <a:buNone/>
                      </a:pPr>
                      <a:r>
                        <a:rPr lang="ru-RU" sz="4800" baseline="0" dirty="0" smtClean="0"/>
                        <a:t>ЕГЭ и ОГЭ</a:t>
                      </a:r>
                      <a:endParaRPr lang="ru-RU" sz="4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Что оценивается?</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Важны не просто фактические знания, а </a:t>
                      </a:r>
                    </a:p>
                    <a:p>
                      <a:r>
                        <a:rPr lang="ru-RU" sz="1500" dirty="0" smtClean="0">
                          <a:latin typeface="Times New Roman" pitchFamily="18" charset="0"/>
                          <a:cs typeface="Times New Roman" pitchFamily="18" charset="0"/>
                        </a:rPr>
                        <a:t>умение их</a:t>
                      </a:r>
                      <a:r>
                        <a:rPr lang="ru-RU" sz="1500" baseline="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преподнести.  </a:t>
                      </a:r>
                    </a:p>
                    <a:p>
                      <a:r>
                        <a:rPr lang="ru-RU" sz="1500" dirty="0" smtClean="0">
                          <a:latin typeface="Times New Roman" pitchFamily="18" charset="0"/>
                          <a:cs typeface="Times New Roman" pitchFamily="18" charset="0"/>
                        </a:rPr>
                        <a:t>Уровень развития устной речи </a:t>
                      </a:r>
                    </a:p>
                    <a:p>
                      <a:r>
                        <a:rPr lang="ru-RU" sz="1500" dirty="0" smtClean="0">
                          <a:latin typeface="Times New Roman" pitchFamily="18" charset="0"/>
                          <a:cs typeface="Times New Roman" pitchFamily="18" charset="0"/>
                        </a:rPr>
                        <a:t>может позволить скрыть пробелы в знаниях</a:t>
                      </a:r>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Оцениваются фактические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знания и умение рассуждать, решать.</a:t>
                      </a:r>
                    </a:p>
                    <a:p>
                      <a:endParaRPr lang="ru-RU" sz="1500" dirty="0">
                        <a:latin typeface="Times New Roman" pitchFamily="18" charset="0"/>
                        <a:cs typeface="Times New Roman"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Что влияет на оценку?</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Большое влияние оказывают субъективные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факторы: контакт   с экзаменатором,  общее впечатление и т.д.</a:t>
                      </a:r>
                    </a:p>
                  </a:txBody>
                  <a:tcPr/>
                </a:tc>
                <a:tc>
                  <a:txBody>
                    <a:bodyPr/>
                    <a:lstStyle/>
                    <a:p>
                      <a:pPr>
                        <a:buNone/>
                      </a:pPr>
                      <a:r>
                        <a:rPr lang="ru-RU" sz="1500" dirty="0" smtClean="0">
                          <a:latin typeface="Times New Roman" pitchFamily="18" charset="0"/>
                          <a:cs typeface="Times New Roman" pitchFamily="18" charset="0"/>
                        </a:rPr>
                        <a:t>Оценка</a:t>
                      </a:r>
                      <a:r>
                        <a:rPr lang="ru-RU" sz="1500" baseline="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максимально</a:t>
                      </a:r>
                      <a:r>
                        <a:rPr lang="ru-RU" sz="1500" baseline="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объективна.</a:t>
                      </a:r>
                    </a:p>
                    <a:p>
                      <a:endParaRPr lang="ru-RU" sz="1500" dirty="0">
                        <a:latin typeface="Times New Roman" pitchFamily="18" charset="0"/>
                        <a:cs typeface="Times New Roman"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Возможность исправить собственную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ошибку?</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На устном экзамене можно исправить ошибку </a:t>
                      </a:r>
                    </a:p>
                    <a:p>
                      <a:r>
                        <a:rPr lang="ru-RU" sz="1500" dirty="0" smtClean="0">
                          <a:latin typeface="Times New Roman" pitchFamily="18" charset="0"/>
                          <a:cs typeface="Times New Roman" pitchFamily="18" charset="0"/>
                        </a:rPr>
                        <a:t>во время</a:t>
                      </a:r>
                      <a:r>
                        <a:rPr lang="ru-RU" sz="1500" baseline="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рассказа или при ответе на вопрос </a:t>
                      </a:r>
                    </a:p>
                    <a:p>
                      <a:r>
                        <a:rPr lang="ru-RU" sz="1500" dirty="0" smtClean="0">
                          <a:latin typeface="Times New Roman" pitchFamily="18" charset="0"/>
                          <a:cs typeface="Times New Roman" pitchFamily="18" charset="0"/>
                        </a:rPr>
                        <a:t>экзаменатора, на письменном — при проверке собственной работы</a:t>
                      </a:r>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Практически отсутствует</a:t>
                      </a:r>
                    </a:p>
                    <a:p>
                      <a:endParaRPr lang="ru-RU" sz="1500" dirty="0">
                        <a:latin typeface="Times New Roman" pitchFamily="18" charset="0"/>
                        <a:cs typeface="Times New Roman"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Кто оценивает?</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Знакомые ученику люди.</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Незнакомые эксперты.</a:t>
                      </a:r>
                    </a:p>
                    <a:p>
                      <a:endParaRPr lang="ru-RU" sz="1500" dirty="0">
                        <a:latin typeface="Times New Roman" pitchFamily="18" charset="0"/>
                        <a:cs typeface="Times New Roman" pitchFamily="18" charset="0"/>
                      </a:endParaRPr>
                    </a:p>
                  </a:txBody>
                  <a:tcPr/>
                </a:tc>
              </a:tr>
              <a:tr h="370840">
                <a:tc>
                  <a:txBody>
                    <a:bodyPr/>
                    <a:lstStyle/>
                    <a:p>
                      <a:r>
                        <a:rPr lang="ru-RU" sz="1500" b="1" dirty="0" smtClean="0">
                          <a:latin typeface="Times New Roman" pitchFamily="18" charset="0"/>
                          <a:cs typeface="Times New Roman" pitchFamily="18" charset="0"/>
                        </a:rPr>
                        <a:t>Когда можно узнать результаты</a:t>
                      </a:r>
                      <a:endParaRPr lang="ru-RU" sz="1500" dirty="0" smtClean="0">
                        <a:latin typeface="Times New Roman" pitchFamily="18" charset="0"/>
                        <a:cs typeface="Times New Roman" pitchFamily="18" charset="0"/>
                      </a:endParaRPr>
                    </a:p>
                    <a:p>
                      <a:r>
                        <a:rPr lang="ru-RU" sz="1500" b="1" dirty="0" smtClean="0">
                          <a:latin typeface="Times New Roman" pitchFamily="18" charset="0"/>
                          <a:cs typeface="Times New Roman" pitchFamily="18" charset="0"/>
                        </a:rPr>
                        <a:t>экзамена?</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На устном экзамене —</a:t>
                      </a:r>
                    </a:p>
                    <a:p>
                      <a:r>
                        <a:rPr lang="ru-RU" sz="1500" dirty="0" smtClean="0">
                          <a:latin typeface="Times New Roman" pitchFamily="18" charset="0"/>
                          <a:cs typeface="Times New Roman" pitchFamily="18" charset="0"/>
                        </a:rPr>
                        <a:t>практически сразу, на письменном — в течение нескольких дней.</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Через сравнительно более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длительное время.</a:t>
                      </a:r>
                    </a:p>
                    <a:p>
                      <a:endParaRPr lang="ru-RU" sz="1500" dirty="0">
                        <a:latin typeface="Times New Roman" pitchFamily="18" charset="0"/>
                        <a:cs typeface="Times New Roman" pitchFamily="18" charset="0"/>
                      </a:endParaRPr>
                    </a:p>
                  </a:txBody>
                  <a:tcPr/>
                </a:tc>
              </a:tr>
            </a:tbl>
          </a:graphicData>
        </a:graphic>
      </p:graphicFrame>
    </p:spTree>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298</TotalTime>
  <Words>614</Words>
  <Application>Microsoft Office PowerPoint</Application>
  <PresentationFormat>Экран (4:3)</PresentationFormat>
  <Paragraphs>212</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Техническая</vt:lpstr>
      <vt:lpstr> Психологическая помощь при подготовке к  ЕГЭ и огэ</vt:lpstr>
      <vt:lpstr>Слайд 2</vt:lpstr>
      <vt:lpstr>Слайд 3</vt:lpstr>
      <vt:lpstr>Слайд 4</vt:lpstr>
      <vt:lpstr>ТРУДНОСТИ С КОТОРЫМИ СТАЛКИВАЮТСЯ ВЫПУСКНИКИ:</vt:lpstr>
      <vt:lpstr>КОГНИТИВНЫЕ ТРУДНОСТИ</vt:lpstr>
      <vt:lpstr>ЛИЧНОСТНЫЕ ТРУДНОСТИ</vt:lpstr>
      <vt:lpstr>ПРОЦЕССУАЛЬНЫЕ ТРУДНОСТИ</vt:lpstr>
      <vt:lpstr>Слайд 9</vt:lpstr>
      <vt:lpstr>Слайд 10</vt:lpstr>
      <vt:lpstr>Рекомендации выпускнику по подготовке к ЕГЭ и ОГЭ</vt:lpstr>
      <vt:lpstr>Слайд 12</vt:lpstr>
      <vt:lpstr>Слайд 13</vt:lpstr>
      <vt:lpstr>Слайд 14</vt:lpstr>
      <vt:lpstr>Организация занятий </vt:lpstr>
      <vt:lpstr>Рекомендации по заучиванию материала </vt:lpstr>
      <vt:lpstr>Питание и режим дня</vt:lpstr>
      <vt:lpstr> ДЕЯТЕЛЬНОСТЬ МОЗГА И ПИТАНИЕ </vt:lpstr>
      <vt:lpstr>Слайд 19</vt:lpstr>
      <vt:lpstr>Слайд 20</vt:lpstr>
      <vt:lpstr>Слайд 21</vt:lpstr>
      <vt:lpstr>«Стресс-тест»</vt:lpstr>
      <vt:lpstr>Слайд 23</vt:lpstr>
      <vt:lpstr>Шкала оценки: </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ЕГЭ И ОГЭ</dc:title>
  <dc:creator>Админ</dc:creator>
  <cp:lastModifiedBy>Админ</cp:lastModifiedBy>
  <cp:revision>25</cp:revision>
  <dcterms:created xsi:type="dcterms:W3CDTF">2014-02-04T13:47:26Z</dcterms:created>
  <dcterms:modified xsi:type="dcterms:W3CDTF">2015-02-26T01:37:22Z</dcterms:modified>
</cp:coreProperties>
</file>