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7"/>
  </p:notesMasterIdLst>
  <p:sldIdLst>
    <p:sldId id="256" r:id="rId2"/>
    <p:sldId id="265" r:id="rId3"/>
    <p:sldId id="263" r:id="rId4"/>
    <p:sldId id="258" r:id="rId5"/>
    <p:sldId id="264" r:id="rId6"/>
    <p:sldId id="270" r:id="rId7"/>
    <p:sldId id="281" r:id="rId8"/>
    <p:sldId id="282" r:id="rId9"/>
    <p:sldId id="283" r:id="rId10"/>
    <p:sldId id="261" r:id="rId11"/>
    <p:sldId id="268" r:id="rId12"/>
    <p:sldId id="271" r:id="rId13"/>
    <p:sldId id="273" r:id="rId14"/>
    <p:sldId id="272" r:id="rId15"/>
    <p:sldId id="280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003399"/>
    <a:srgbClr val="33CC33"/>
    <a:srgbClr val="0066FF"/>
    <a:srgbClr val="D60093"/>
    <a:srgbClr val="008000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C6BCE93-B8C6-4D58-BAEA-6638E983D013}" type="datetimeFigureOut">
              <a:rPr lang="ru-RU"/>
              <a:pPr>
                <a:defRPr/>
              </a:pPr>
              <a:t>06.09.2021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AD21299-7051-48B3-906B-0271CA6601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D21299-7051-48B3-906B-0271CA6601F0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</p:grpSp>
      <p:sp>
        <p:nvSpPr>
          <p:cNvPr id="922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ru-RU"/>
              <a:t>Е.П.Калиниченко  2009 год</a:t>
            </a: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2A88C-D70C-42EE-8B53-4A650BC775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Е.П.Калиниченко  2009 год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0B21DE-CE03-495E-B183-5077BC006A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Е.П.Калиниченко  2009 год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2CD3C-ED4C-4C0B-A1B1-919D65C640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Е.П.Калиниченко  2009 год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6FDFE-7D3F-4820-AADA-CD7B1C5BD5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Е.П.Калиниченко  2009 год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00B66-56F6-4666-A5DC-B7FF0B6C76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Е.П.Калиниченко  2009 год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0A752-3489-4A82-B487-F121A2160F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Е.П.Калиниченко  2009 год</a:t>
            </a: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9AD0D9-1082-4F60-9F80-0D7F336F69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Е.П.Калиниченко  2009 год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0E0FB5-CFA0-428C-9EE3-675B8DA357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Е.П.Калиниченко  2009 год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B288F-5ED4-40BE-98D6-028CE790B1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Е.П.Калиниченко  2009 год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C5DF8-596D-4EE0-B5DB-85B8159E22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Е.П.Калиниченко  2009 год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8B01-6606-4DD1-A1AD-D1FE28B4D9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8195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196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8197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ru-RU"/>
              <a:t>Е.П.Калиниченко  2009 год</a:t>
            </a:r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0316D77-87F3-4048-8E51-93BB85F52A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5.xml"/><Relationship Id="rId3" Type="http://schemas.openxmlformats.org/officeDocument/2006/relationships/image" Target="../media/image10.png"/><Relationship Id="rId7" Type="http://schemas.openxmlformats.org/officeDocument/2006/relationships/image" Target="../media/image12.gif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4.xml"/><Relationship Id="rId5" Type="http://schemas.openxmlformats.org/officeDocument/2006/relationships/image" Target="../media/image11.png"/><Relationship Id="rId4" Type="http://schemas.openxmlformats.org/officeDocument/2006/relationships/slide" Target="slid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gif"/><Relationship Id="rId4" Type="http://schemas.openxmlformats.org/officeDocument/2006/relationships/slide" Target="slide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7813" y="2349500"/>
            <a:ext cx="7239000" cy="1444625"/>
          </a:xfrm>
        </p:spPr>
        <p:txBody>
          <a:bodyPr/>
          <a:lstStyle/>
          <a:p>
            <a:pPr algn="ctr" eaLnBrk="1" hangingPunct="1"/>
            <a:r>
              <a:rPr lang="ru-RU" b="1" smtClean="0"/>
              <a:t>Подростковый возраст. Психологические особенности</a:t>
            </a:r>
          </a:p>
        </p:txBody>
      </p:sp>
      <p:pic>
        <p:nvPicPr>
          <p:cNvPr id="3076" name="Picture 7" descr="malch76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4300" y="3789363"/>
            <a:ext cx="1860550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8" descr="J028365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2492375"/>
            <a:ext cx="1535112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9" descr="30 а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4292600"/>
            <a:ext cx="1939925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10" descr="child48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51725" y="4508500"/>
            <a:ext cx="1098550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0" name="Нижний колонтитул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ru-RU" dirty="0">
              <a:latin typeface="Arial" charset="0"/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4"/>
          <p:cNvSpPr>
            <a:spLocks noChangeArrowheads="1"/>
          </p:cNvSpPr>
          <p:nvPr/>
        </p:nvSpPr>
        <p:spPr bwMode="auto">
          <a:xfrm>
            <a:off x="1692275" y="188913"/>
            <a:ext cx="7200900" cy="143986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A603AB"/>
              </a:gs>
              <a:gs pos="50000">
                <a:srgbClr val="0066FF"/>
              </a:gs>
              <a:gs pos="100000">
                <a:srgbClr val="A603AB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 b="1">
                <a:solidFill>
                  <a:schemeClr val="bg1"/>
                </a:solidFill>
              </a:rPr>
              <a:t>Каковы ощущения </a:t>
            </a:r>
          </a:p>
          <a:p>
            <a:pPr algn="ctr"/>
            <a:r>
              <a:rPr lang="ru-RU" sz="3200" b="1">
                <a:solidFill>
                  <a:schemeClr val="bg1"/>
                </a:solidFill>
              </a:rPr>
              <a:t>подростка?</a:t>
            </a:r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2051050" y="4581525"/>
            <a:ext cx="4824413" cy="1800225"/>
          </a:xfrm>
          <a:prstGeom prst="roundRect">
            <a:avLst>
              <a:gd name="adj" fmla="val 16667"/>
            </a:avLst>
          </a:prstGeom>
          <a:solidFill>
            <a:srgbClr val="D6009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hlinkClick r:id="rId2" action="ppaction://hlinksldjump"/>
              </a:rPr>
              <a:t>Внутренний </a:t>
            </a:r>
          </a:p>
          <a:p>
            <a:pPr algn="ctr"/>
            <a:r>
              <a:rPr lang="ru-RU" sz="2400" b="1">
                <a:hlinkClick r:id="rId2" action="ppaction://hlinksldjump"/>
              </a:rPr>
              <a:t>Конфликт</a:t>
            </a:r>
            <a:endParaRPr lang="ru-RU" sz="2400" b="1"/>
          </a:p>
          <a:p>
            <a:pPr algn="ctr"/>
            <a:r>
              <a:rPr lang="ru-RU" sz="2400" b="1">
                <a:solidFill>
                  <a:schemeClr val="bg1"/>
                </a:solidFill>
              </a:rPr>
              <a:t>Я – уникальная личность</a:t>
            </a:r>
          </a:p>
          <a:p>
            <a:pPr algn="ctr"/>
            <a:r>
              <a:rPr lang="ru-RU" sz="2400" b="1">
                <a:solidFill>
                  <a:schemeClr val="bg1"/>
                </a:solidFill>
              </a:rPr>
              <a:t>Я – такой же как и все</a:t>
            </a:r>
          </a:p>
          <a:p>
            <a:pPr algn="ctr"/>
            <a:endParaRPr lang="ru-RU" sz="2400" b="1"/>
          </a:p>
        </p:txBody>
      </p:sp>
      <p:pic>
        <p:nvPicPr>
          <p:cNvPr id="9220" name="Picture 10" descr="2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288" y="260350"/>
            <a:ext cx="1338262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179388" y="2205038"/>
            <a:ext cx="2952750" cy="3570287"/>
            <a:chOff x="204" y="1389"/>
            <a:chExt cx="1860" cy="2249"/>
          </a:xfrm>
        </p:grpSpPr>
        <p:sp>
          <p:nvSpPr>
            <p:cNvPr id="9231" name="AutoShape 5"/>
            <p:cNvSpPr>
              <a:spLocks noChangeArrowheads="1"/>
            </p:cNvSpPr>
            <p:nvPr/>
          </p:nvSpPr>
          <p:spPr bwMode="auto">
            <a:xfrm>
              <a:off x="204" y="1752"/>
              <a:ext cx="1860" cy="952"/>
            </a:xfrm>
            <a:prstGeom prst="roundRect">
              <a:avLst>
                <a:gd name="adj" fmla="val 16667"/>
              </a:avLst>
            </a:prstGeom>
            <a:solidFill>
              <a:srgbClr val="D6009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2800" b="1">
                  <a:solidFill>
                    <a:schemeClr val="bg1"/>
                  </a:solidFill>
                  <a:hlinkClick r:id="rId4" action="ppaction://hlinksldjump"/>
                </a:rPr>
                <a:t>Чувство </a:t>
              </a:r>
            </a:p>
            <a:p>
              <a:pPr algn="ctr"/>
              <a:r>
                <a:rPr lang="ru-RU" sz="2800" b="1">
                  <a:solidFill>
                    <a:schemeClr val="bg1"/>
                  </a:solidFill>
                  <a:hlinkClick r:id="rId4" action="ppaction://hlinksldjump"/>
                </a:rPr>
                <a:t>взрослости</a:t>
              </a:r>
              <a:endParaRPr lang="ru-RU" sz="2800" b="1">
                <a:solidFill>
                  <a:schemeClr val="bg1"/>
                </a:solidFill>
              </a:endParaRPr>
            </a:p>
            <a:p>
              <a:pPr algn="ctr"/>
              <a:endParaRPr lang="ru-RU" sz="2800" b="1"/>
            </a:p>
          </p:txBody>
        </p:sp>
        <p:pic>
          <p:nvPicPr>
            <p:cNvPr id="9232" name="Picture 9" descr="5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40" y="2840"/>
              <a:ext cx="798" cy="7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33" name="Line 11"/>
            <p:cNvSpPr>
              <a:spLocks noChangeShapeType="1"/>
            </p:cNvSpPr>
            <p:nvPr/>
          </p:nvSpPr>
          <p:spPr bwMode="auto">
            <a:xfrm flipH="1">
              <a:off x="1247" y="1389"/>
              <a:ext cx="136" cy="272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6067425" y="2276475"/>
            <a:ext cx="3076575" cy="2981325"/>
            <a:chOff x="3696" y="1389"/>
            <a:chExt cx="1938" cy="1878"/>
          </a:xfrm>
        </p:grpSpPr>
        <p:sp>
          <p:nvSpPr>
            <p:cNvPr id="9228" name="AutoShape 7"/>
            <p:cNvSpPr>
              <a:spLocks noChangeArrowheads="1"/>
            </p:cNvSpPr>
            <p:nvPr/>
          </p:nvSpPr>
          <p:spPr bwMode="auto">
            <a:xfrm>
              <a:off x="3696" y="1706"/>
              <a:ext cx="1860" cy="952"/>
            </a:xfrm>
            <a:prstGeom prst="roundRect">
              <a:avLst>
                <a:gd name="adj" fmla="val 16667"/>
              </a:avLst>
            </a:prstGeom>
            <a:solidFill>
              <a:srgbClr val="D6009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2800" b="1">
                  <a:solidFill>
                    <a:schemeClr val="bg1"/>
                  </a:solidFill>
                  <a:hlinkClick r:id="rId6" action="ppaction://hlinksldjump"/>
                </a:rPr>
                <a:t>Половое </a:t>
              </a:r>
            </a:p>
            <a:p>
              <a:pPr algn="ctr"/>
              <a:r>
                <a:rPr lang="ru-RU" sz="2800" b="1">
                  <a:solidFill>
                    <a:schemeClr val="bg1"/>
                  </a:solidFill>
                  <a:hlinkClick r:id="rId6" action="ppaction://hlinksldjump"/>
                </a:rPr>
                <a:t>созревание</a:t>
              </a:r>
              <a:endParaRPr lang="ru-RU" sz="2800" b="1">
                <a:solidFill>
                  <a:schemeClr val="bg1"/>
                </a:solidFill>
              </a:endParaRPr>
            </a:p>
          </p:txBody>
        </p:sp>
        <p:pic>
          <p:nvPicPr>
            <p:cNvPr id="9229" name="Picture 8" descr="BABY15"/>
            <p:cNvPicPr>
              <a:picLocks noChangeAspect="1" noChangeArrowheads="1" noCrop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740" y="2523"/>
              <a:ext cx="894" cy="7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30" name="Line 12"/>
            <p:cNvSpPr>
              <a:spLocks noChangeShapeType="1"/>
            </p:cNvSpPr>
            <p:nvPr/>
          </p:nvSpPr>
          <p:spPr bwMode="auto">
            <a:xfrm>
              <a:off x="4195" y="1389"/>
              <a:ext cx="227" cy="227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3276600" y="1700213"/>
            <a:ext cx="2590800" cy="2736850"/>
            <a:chOff x="2064" y="1071"/>
            <a:chExt cx="1632" cy="1724"/>
          </a:xfrm>
        </p:grpSpPr>
        <p:sp>
          <p:nvSpPr>
            <p:cNvPr id="9225" name="AutoShape 21"/>
            <p:cNvSpPr>
              <a:spLocks noChangeArrowheads="1"/>
            </p:cNvSpPr>
            <p:nvPr/>
          </p:nvSpPr>
          <p:spPr bwMode="auto">
            <a:xfrm>
              <a:off x="2064" y="1480"/>
              <a:ext cx="1632" cy="1315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66FF33"/>
                </a:gs>
                <a:gs pos="100000">
                  <a:srgbClr val="003399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2800" b="1">
                  <a:solidFill>
                    <a:schemeClr val="bg1"/>
                  </a:solidFill>
                  <a:hlinkClick r:id="rId8" action="ppaction://hlinksldjump"/>
                </a:rPr>
                <a:t>Быстрая</a:t>
              </a:r>
              <a:r>
                <a:rPr lang="ru-RU" sz="2800" b="1">
                  <a:solidFill>
                    <a:schemeClr val="bg1"/>
                  </a:solidFill>
                </a:rPr>
                <a:t> </a:t>
              </a:r>
            </a:p>
            <a:p>
              <a:pPr algn="ctr"/>
              <a:r>
                <a:rPr lang="ru-RU" sz="2800" b="1">
                  <a:solidFill>
                    <a:schemeClr val="bg1"/>
                  </a:solidFill>
                </a:rPr>
                <a:t>смена </a:t>
              </a:r>
            </a:p>
            <a:p>
              <a:pPr algn="ctr"/>
              <a:r>
                <a:rPr lang="ru-RU" sz="2800" b="1">
                  <a:solidFill>
                    <a:schemeClr val="bg1"/>
                  </a:solidFill>
                  <a:hlinkClick r:id="rId8" action="ppaction://hlinksldjump"/>
                </a:rPr>
                <a:t>настроения</a:t>
              </a:r>
              <a:endParaRPr lang="ru-RU" sz="2800" b="1">
                <a:solidFill>
                  <a:schemeClr val="bg1"/>
                </a:solidFill>
              </a:endParaRPr>
            </a:p>
          </p:txBody>
        </p:sp>
        <p:sp>
          <p:nvSpPr>
            <p:cNvPr id="9226" name="Line 22"/>
            <p:cNvSpPr>
              <a:spLocks noChangeShapeType="1"/>
            </p:cNvSpPr>
            <p:nvPr/>
          </p:nvSpPr>
          <p:spPr bwMode="auto">
            <a:xfrm>
              <a:off x="2925" y="1071"/>
              <a:ext cx="0" cy="363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27" name="Oval 24"/>
            <p:cNvSpPr>
              <a:spLocks noChangeArrowheads="1"/>
            </p:cNvSpPr>
            <p:nvPr/>
          </p:nvSpPr>
          <p:spPr bwMode="auto">
            <a:xfrm>
              <a:off x="3424" y="1207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9224" name="Нижний колонтитул 1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ru-RU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400" b="1" i="1" smtClean="0"/>
              <a:t>Внутренний конфликт</a:t>
            </a:r>
          </a:p>
        </p:txBody>
      </p:sp>
      <p:sp>
        <p:nvSpPr>
          <p:cNvPr id="13315" name="AutoShape 4"/>
          <p:cNvSpPr>
            <a:spLocks noChangeArrowheads="1"/>
          </p:cNvSpPr>
          <p:nvPr/>
        </p:nvSpPr>
        <p:spPr bwMode="auto">
          <a:xfrm>
            <a:off x="4500563" y="1628775"/>
            <a:ext cx="4319587" cy="2592388"/>
          </a:xfrm>
          <a:prstGeom prst="wedgeEllipseCallout">
            <a:avLst>
              <a:gd name="adj1" fmla="val -48273"/>
              <a:gd name="adj2" fmla="val 82764"/>
            </a:avLst>
          </a:prstGeom>
          <a:solidFill>
            <a:srgbClr val="D6009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 sz="2000" b="1">
                <a:solidFill>
                  <a:schemeClr val="bg1"/>
                </a:solidFill>
              </a:rPr>
              <a:t>Я должен выглядеть как все в моей компании. Я не должен выделяться в классе. </a:t>
            </a:r>
          </a:p>
          <a:p>
            <a:pPr algn="ctr"/>
            <a:endParaRPr lang="ru-RU" sz="2000" b="1">
              <a:solidFill>
                <a:schemeClr val="bg1"/>
              </a:solidFill>
            </a:endParaRPr>
          </a:p>
        </p:txBody>
      </p:sp>
      <p:sp>
        <p:nvSpPr>
          <p:cNvPr id="13316" name="AutoShape 5"/>
          <p:cNvSpPr>
            <a:spLocks noChangeArrowheads="1"/>
          </p:cNvSpPr>
          <p:nvPr/>
        </p:nvSpPr>
        <p:spPr bwMode="auto">
          <a:xfrm>
            <a:off x="0" y="1628775"/>
            <a:ext cx="4427538" cy="2376488"/>
          </a:xfrm>
          <a:prstGeom prst="wedgeEllipseCallout">
            <a:avLst>
              <a:gd name="adj1" fmla="val 34079"/>
              <a:gd name="adj2" fmla="val 101037"/>
            </a:avLst>
          </a:prstGeom>
          <a:solidFill>
            <a:srgbClr val="D6009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000" b="1">
                <a:solidFill>
                  <a:schemeClr val="bg1"/>
                </a:solidFill>
              </a:rPr>
              <a:t>Я – это я. Я сам всё знаю! Я буду делать всё  так, как считаю нужным!</a:t>
            </a:r>
          </a:p>
        </p:txBody>
      </p:sp>
      <p:pic>
        <p:nvPicPr>
          <p:cNvPr id="13317" name="Picture 9" descr="AG00317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938" y="4508500"/>
            <a:ext cx="1514475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24863" y="6165850"/>
            <a:ext cx="719137" cy="692150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19" name="Нижний колонтитул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ru-RU">
                <a:latin typeface="Arial" charset="0"/>
              </a:rPr>
              <a:t>2010 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smtClean="0"/>
              <a:t>Борьба подростка:</a:t>
            </a:r>
            <a:r>
              <a:rPr lang="ru-RU" sz="3200" smtClean="0"/>
              <a:t/>
            </a:r>
            <a:br>
              <a:rPr lang="ru-RU" sz="3200" smtClean="0"/>
            </a:br>
            <a:endParaRPr lang="ru-RU" sz="320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800" b="1" smtClean="0"/>
              <a:t>За то, чтобы перестать быть ребенком.</a:t>
            </a:r>
          </a:p>
          <a:p>
            <a:r>
              <a:rPr lang="ru-RU" sz="2800" b="1" smtClean="0"/>
              <a:t>За утверждение среди сверстников.</a:t>
            </a:r>
          </a:p>
          <a:p>
            <a:r>
              <a:rPr lang="ru-RU" sz="2800" b="1" smtClean="0"/>
              <a:t>За прекращение посягательства на его физическое начало, неприкосновенность.</a:t>
            </a:r>
          </a:p>
          <a:p>
            <a:r>
              <a:rPr lang="ru-RU" sz="2800" b="1" smtClean="0"/>
              <a:t>Против замечаний, обсуждений по поводу его физической взрослости.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mtClean="0"/>
              <a:t>Главным для подростка со стороны семьи является: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4800" b="1" dirty="0" smtClean="0">
                <a:latin typeface="Arial" charset="0"/>
              </a:rPr>
              <a:t>Любовь</a:t>
            </a:r>
          </a:p>
          <a:p>
            <a:r>
              <a:rPr lang="ru-RU" sz="4800" b="1" dirty="0" smtClean="0">
                <a:latin typeface="Arial" charset="0"/>
              </a:rPr>
              <a:t>Доверие</a:t>
            </a:r>
          </a:p>
          <a:p>
            <a:r>
              <a:rPr lang="ru-RU" sz="4800" b="1" dirty="0" smtClean="0">
                <a:latin typeface="Arial" charset="0"/>
              </a:rPr>
              <a:t>Понимание</a:t>
            </a:r>
          </a:p>
          <a:p>
            <a:r>
              <a:rPr lang="ru-RU" sz="4800" b="1" dirty="0" smtClean="0">
                <a:latin typeface="Arial" charset="0"/>
              </a:rPr>
              <a:t>П</a:t>
            </a:r>
            <a:r>
              <a:rPr lang="ru-RU" sz="4800" b="1" dirty="0" smtClean="0">
                <a:latin typeface="Arial" charset="0"/>
              </a:rPr>
              <a:t>оддержка</a:t>
            </a:r>
            <a:endParaRPr lang="ru-RU" sz="4800" b="1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mtClean="0"/>
              <a:t>Правила для родителей подростков: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100" dirty="0" smtClean="0">
                <a:latin typeface="Arial" charset="0"/>
              </a:rPr>
              <a:t>Помочь ребенку найти компромисс души и тела.</a:t>
            </a:r>
          </a:p>
          <a:p>
            <a:pPr>
              <a:lnSpc>
                <a:spcPct val="90000"/>
              </a:lnSpc>
            </a:pPr>
            <a:r>
              <a:rPr lang="ru-RU" sz="2100" dirty="0" smtClean="0">
                <a:latin typeface="Arial" charset="0"/>
              </a:rPr>
              <a:t>Все замечания делать в доброжелательном , спокойном тоне, без ярлыков.</a:t>
            </a:r>
          </a:p>
          <a:p>
            <a:pPr>
              <a:lnSpc>
                <a:spcPct val="90000"/>
              </a:lnSpc>
            </a:pPr>
            <a:r>
              <a:rPr lang="ru-RU" sz="2100" dirty="0" smtClean="0">
                <a:latin typeface="Arial" charset="0"/>
              </a:rPr>
              <a:t>Помните, пока развивается тело ребенка, болит и ждет помощи его душа.</a:t>
            </a:r>
          </a:p>
          <a:p>
            <a:pPr>
              <a:lnSpc>
                <a:spcPct val="90000"/>
              </a:lnSpc>
            </a:pPr>
            <a:r>
              <a:rPr lang="ru-RU" sz="2100" smtClean="0">
                <a:latin typeface="Arial" charset="0"/>
              </a:rPr>
              <a:t>Демонстрируйте </a:t>
            </a:r>
            <a:r>
              <a:rPr lang="ru-RU" sz="2100" dirty="0" smtClean="0">
                <a:latin typeface="Arial" charset="0"/>
              </a:rPr>
              <a:t>взаимное уважение.</a:t>
            </a:r>
          </a:p>
          <a:p>
            <a:pPr>
              <a:lnSpc>
                <a:spcPct val="90000"/>
              </a:lnSpc>
            </a:pPr>
            <a:r>
              <a:rPr lang="ru-RU" sz="2100" dirty="0" smtClean="0">
                <a:latin typeface="Arial" charset="0"/>
              </a:rPr>
              <a:t>Поддерживайте подростка. В отличие от награды поддержка нужна даже тогда, когда он не достигает успеха.</a:t>
            </a:r>
          </a:p>
          <a:p>
            <a:pPr>
              <a:lnSpc>
                <a:spcPct val="90000"/>
              </a:lnSpc>
            </a:pPr>
            <a:r>
              <a:rPr lang="ru-RU" sz="2100" dirty="0" smtClean="0">
                <a:latin typeface="Arial" charset="0"/>
              </a:rPr>
              <a:t>Имейте мужество. Изменение в ребенке требуют практики и терпения.</a:t>
            </a:r>
          </a:p>
          <a:p>
            <a:pPr>
              <a:lnSpc>
                <a:spcPct val="90000"/>
              </a:lnSpc>
            </a:pPr>
            <a:endParaRPr lang="ru-RU" sz="21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6" name="Rectangle 6"/>
          <p:cNvSpPr>
            <a:spLocks noGrp="1" noChangeArrowheads="1"/>
          </p:cNvSpPr>
          <p:nvPr>
            <p:ph type="title"/>
          </p:nvPr>
        </p:nvSpPr>
        <p:spPr>
          <a:xfrm>
            <a:off x="1370013" y="1700213"/>
            <a:ext cx="7313612" cy="3313112"/>
          </a:xfrm>
        </p:spPr>
        <p:txBody>
          <a:bodyPr/>
          <a:lstStyle/>
          <a:p>
            <a:pPr algn="ctr"/>
            <a:r>
              <a:rPr lang="ru-RU" sz="6600" b="1" smtClean="0">
                <a:solidFill>
                  <a:schemeClr val="hlink"/>
                </a:solidFill>
                <a:latin typeface="Monotype Corsiva" pitchFamily="66" charset="0"/>
              </a:rPr>
              <a:t>Успехов Вам, </a:t>
            </a:r>
            <a:br>
              <a:rPr lang="ru-RU" sz="6600" b="1" smtClean="0">
                <a:solidFill>
                  <a:schemeClr val="hlink"/>
                </a:solidFill>
                <a:latin typeface="Monotype Corsiva" pitchFamily="66" charset="0"/>
              </a:rPr>
            </a:br>
            <a:r>
              <a:rPr lang="ru-RU" sz="6600" b="1" smtClean="0">
                <a:solidFill>
                  <a:schemeClr val="hlink"/>
                </a:solidFill>
                <a:latin typeface="Monotype Corsiva" pitchFamily="66" charset="0"/>
              </a:rPr>
              <a:t>уважаемые родители!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916238" y="333375"/>
            <a:ext cx="5649912" cy="1143000"/>
          </a:xfrm>
        </p:spPr>
        <p:txBody>
          <a:bodyPr/>
          <a:lstStyle/>
          <a:p>
            <a:pPr eaLnBrk="1" hangingPunct="1"/>
            <a:r>
              <a:rPr lang="ru-RU" sz="4000" b="1" smtClean="0"/>
              <a:t>Чувство взрослости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smtClean="0"/>
              <a:t>Подросток  объективно не может включиться во взрослую жизнь, но стремиться к ней и претендует на равные со взрослыми права. Изменить он пока ничего не может, но внешне подражает взрослым.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Отсюда и появляются атрибуты </a:t>
            </a:r>
            <a:r>
              <a:rPr lang="ru-RU" sz="2400" smtClean="0">
                <a:solidFill>
                  <a:srgbClr val="FF0000"/>
                </a:solidFill>
              </a:rPr>
              <a:t>"</a:t>
            </a:r>
            <a:r>
              <a:rPr lang="ru-RU" sz="2400" b="1" smtClean="0">
                <a:solidFill>
                  <a:srgbClr val="FF0000"/>
                </a:solidFill>
              </a:rPr>
              <a:t>псевдовзрослости":</a:t>
            </a:r>
            <a:r>
              <a:rPr lang="ru-RU" sz="2400" smtClean="0"/>
              <a:t> курение сигарет, </a:t>
            </a:r>
            <a:r>
              <a:rPr lang="ru-RU" sz="2400" smtClean="0">
                <a:latin typeface="Arial" charset="0"/>
              </a:rPr>
              <a:t>употребление алкоголя, наркотиков,</a:t>
            </a:r>
            <a:r>
              <a:rPr lang="ru-RU" sz="2400" smtClean="0"/>
              <a:t>тусовки ,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smtClean="0"/>
              <a:t>   (внешнее проявление "я тоже имею свою личную жизнь"). Копирует любые взрослые отношения.</a:t>
            </a:r>
            <a:br>
              <a:rPr lang="ru-RU" sz="2400" smtClean="0"/>
            </a:br>
            <a:r>
              <a:rPr lang="ru-RU" sz="2400" smtClean="0"/>
              <a:t/>
            </a:r>
            <a:br>
              <a:rPr lang="ru-RU" sz="2400" smtClean="0"/>
            </a:br>
            <a:r>
              <a:rPr lang="ru-RU" sz="2400" smtClean="0"/>
              <a:t/>
            </a:r>
            <a:br>
              <a:rPr lang="ru-RU" sz="2400" smtClean="0"/>
            </a:br>
            <a:endParaRPr lang="ru-RU" sz="2400" smtClean="0"/>
          </a:p>
        </p:txBody>
      </p:sp>
      <p:pic>
        <p:nvPicPr>
          <p:cNvPr id="10244" name="Picture 5" descr="CALVIN2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3933825"/>
            <a:ext cx="1203325" cy="158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b="1" i="1" smtClean="0"/>
              <a:t>Кризис подросткового возраста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Кризис 13- 15 лет очень часто сравнивают с кризисом 3-х лет, только направлен он не на освоение пространства и предметные действия, а </a:t>
            </a:r>
            <a:r>
              <a:rPr lang="ru-RU" b="1" i="1" smtClean="0"/>
              <a:t>на освоение социального пространства, пространства человеческих взаимоотношений</a:t>
            </a:r>
            <a:r>
              <a:rPr lang="ru-RU" smtClean="0"/>
              <a:t>. </a:t>
            </a: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5867400" y="5661025"/>
            <a:ext cx="2736850" cy="6477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125" name="Нижний колонтитул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ru-RU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400" b="1" i="1" smtClean="0"/>
              <a:t>Подростковый комплекс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569325" cy="54451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200" smtClean="0"/>
          </a:p>
          <a:p>
            <a:pPr eaLnBrk="1" hangingPunct="1">
              <a:lnSpc>
                <a:spcPct val="80000"/>
              </a:lnSpc>
            </a:pPr>
            <a:endParaRPr lang="en-US" sz="1200" smtClean="0"/>
          </a:p>
          <a:p>
            <a:pPr algn="ctr" eaLnBrk="1" hangingPunct="1">
              <a:lnSpc>
                <a:spcPct val="80000"/>
              </a:lnSpc>
            </a:pPr>
            <a:r>
              <a:rPr lang="ru-RU" sz="3200" b="1" smtClean="0">
                <a:solidFill>
                  <a:srgbClr val="FF0000"/>
                </a:solidFill>
              </a:rPr>
              <a:t>Проявления подросткового комплекса: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>
                <a:latin typeface="Arial" charset="0"/>
              </a:rPr>
              <a:t>чувствительность к оценке посторонних своей внешности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>
                <a:latin typeface="Arial" charset="0"/>
              </a:rPr>
              <a:t>крайняя самонадеянность и безаппеляционные суждения в отношении окружающих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>
                <a:latin typeface="Arial" charset="0"/>
              </a:rPr>
              <a:t>внимательность порой уживается с поразительной черствостью, болезненная застенчивость с развязностью,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>
                <a:latin typeface="Arial" charset="0"/>
              </a:rPr>
              <a:t>эмоциональная неустойчивость и резкие колебания настроения . Пик эмоциональной неустойчивости – мальчики 11 – 13 лет, девочки 13 - 15 лет</a:t>
            </a:r>
          </a:p>
          <a:p>
            <a:pPr eaLnBrk="1" hangingPunct="1">
              <a:lnSpc>
                <a:spcPct val="80000"/>
              </a:lnSpc>
            </a:pPr>
            <a:endParaRPr lang="ru-RU" sz="24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ru-RU" sz="2400" smtClean="0">
              <a:latin typeface="Arial" charset="0"/>
            </a:endParaRPr>
          </a:p>
        </p:txBody>
      </p:sp>
      <p:pic>
        <p:nvPicPr>
          <p:cNvPr id="6148" name="Picture 4" descr="baby2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188" y="0"/>
            <a:ext cx="1657350" cy="160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16913" y="6092825"/>
            <a:ext cx="649287" cy="765175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50" name="Нижний колонтитул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ru-RU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124075" y="333375"/>
            <a:ext cx="5507038" cy="1143000"/>
          </a:xfrm>
        </p:spPr>
        <p:txBody>
          <a:bodyPr/>
          <a:lstStyle/>
          <a:p>
            <a:pPr eaLnBrk="1" hangingPunct="1"/>
            <a:r>
              <a:rPr lang="ru-RU" sz="4000" b="1" i="1" smtClean="0"/>
              <a:t>Смена настроения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557338"/>
            <a:ext cx="7313612" cy="47513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smtClean="0">
                <a:solidFill>
                  <a:srgbClr val="008000"/>
                </a:solidFill>
              </a:rPr>
              <a:t>Потребность в общении</a:t>
            </a:r>
            <a:r>
              <a:rPr lang="ru-RU" sz="2400" smtClean="0"/>
              <a:t> сменяется </a:t>
            </a:r>
            <a:r>
              <a:rPr lang="ru-RU" sz="2400" smtClean="0">
                <a:solidFill>
                  <a:srgbClr val="FF0000"/>
                </a:solidFill>
              </a:rPr>
              <a:t>желанием уединиться</a:t>
            </a:r>
            <a:r>
              <a:rPr lang="ru-RU" sz="2400" smtClean="0"/>
              <a:t>;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>
                <a:solidFill>
                  <a:srgbClr val="008000"/>
                </a:solidFill>
              </a:rPr>
              <a:t>Нежность, ласковость</a:t>
            </a:r>
            <a:r>
              <a:rPr lang="ru-RU" sz="2400" smtClean="0"/>
              <a:t> бывают на фоне </a:t>
            </a:r>
            <a:r>
              <a:rPr lang="ru-RU" sz="2400" smtClean="0">
                <a:solidFill>
                  <a:srgbClr val="FF0000"/>
                </a:solidFill>
              </a:rPr>
              <a:t>недетской жестокости,</a:t>
            </a:r>
            <a:endParaRPr lang="ru-RU" sz="2400" smtClean="0"/>
          </a:p>
          <a:p>
            <a:pPr eaLnBrk="1" hangingPunct="1">
              <a:lnSpc>
                <a:spcPct val="80000"/>
              </a:lnSpc>
            </a:pPr>
            <a:r>
              <a:rPr lang="ru-RU" sz="2400" smtClean="0">
                <a:solidFill>
                  <a:srgbClr val="008000"/>
                </a:solidFill>
              </a:rPr>
              <a:t>Веселье, радость</a:t>
            </a:r>
            <a:r>
              <a:rPr lang="ru-RU" sz="2400" smtClean="0"/>
              <a:t>  может  быстро смениться </a:t>
            </a:r>
            <a:r>
              <a:rPr lang="ru-RU" sz="2400" smtClean="0">
                <a:solidFill>
                  <a:srgbClr val="FF0000"/>
                </a:solidFill>
              </a:rPr>
              <a:t>апатией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>
                <a:solidFill>
                  <a:srgbClr val="FF0000"/>
                </a:solidFill>
              </a:rPr>
              <a:t>Повышенная самоуверенность, безаппеляционность в суждениях</a:t>
            </a:r>
            <a:r>
              <a:rPr lang="ru-RU" sz="2400" smtClean="0"/>
              <a:t> быстро сменяется </a:t>
            </a:r>
            <a:r>
              <a:rPr lang="ru-RU" sz="2400" smtClean="0">
                <a:solidFill>
                  <a:srgbClr val="008000"/>
                </a:solidFill>
              </a:rPr>
              <a:t>ранимостью и неуверенностью в себе;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>
                <a:solidFill>
                  <a:srgbClr val="008000"/>
                </a:solidFill>
              </a:rPr>
              <a:t>Романтические настроения</a:t>
            </a:r>
            <a:r>
              <a:rPr lang="ru-RU" sz="2400" smtClean="0"/>
              <a:t> нередко граничат с </a:t>
            </a:r>
            <a:r>
              <a:rPr lang="ru-RU" sz="2400" smtClean="0">
                <a:solidFill>
                  <a:srgbClr val="FF0000"/>
                </a:solidFill>
              </a:rPr>
              <a:t>цинизмом, расчетливостью 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>
                <a:solidFill>
                  <a:srgbClr val="FF0000"/>
                </a:solidFill>
              </a:rPr>
              <a:t>Неустойчивость интересов</a:t>
            </a:r>
          </a:p>
          <a:p>
            <a:pPr eaLnBrk="1" hangingPunct="1">
              <a:lnSpc>
                <a:spcPct val="80000"/>
              </a:lnSpc>
            </a:pPr>
            <a:endParaRPr lang="ru-RU" sz="240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ru-RU" sz="1700" smtClean="0"/>
          </a:p>
        </p:txBody>
      </p:sp>
      <p:pic>
        <p:nvPicPr>
          <p:cNvPr id="8196" name="Picture 4" descr="BOY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188913"/>
            <a:ext cx="998538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5" descr="BOY4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188" y="4508500"/>
            <a:ext cx="1246187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AutoShape 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96300" y="6237288"/>
            <a:ext cx="647700" cy="6207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8199" name="Picture 7" descr="BOY6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40650" y="2420938"/>
            <a:ext cx="104140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mtClean="0"/>
              <a:t>Парадоксы подростковой психики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smtClean="0">
                <a:latin typeface="Arial" charset="0"/>
              </a:rPr>
              <a:t>Подросток хочет вырваться из-под опеки взрослых, получить свободу, при этом не зная, что с ней делать.</a:t>
            </a:r>
          </a:p>
          <a:p>
            <a:r>
              <a:rPr lang="ru-RU" b="1" smtClean="0">
                <a:latin typeface="Arial" charset="0"/>
              </a:rPr>
              <a:t>Интересно все сразу и ничего.</a:t>
            </a:r>
          </a:p>
          <a:p>
            <a:r>
              <a:rPr lang="ru-RU" b="1" smtClean="0">
                <a:latin typeface="Arial" charset="0"/>
              </a:rPr>
              <a:t>Хочется всего, сразу и если позже- «то вообще тогда зачем».</a:t>
            </a:r>
          </a:p>
          <a:p>
            <a:r>
              <a:rPr lang="ru-RU" b="1" smtClean="0">
                <a:latin typeface="Arial" charset="0"/>
              </a:rPr>
              <a:t>При всей своей самоуверенности подросток очень неуверен в себе.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рямоуг.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Внешние изменения организма </a:t>
            </a:r>
          </a:p>
        </p:txBody>
      </p:sp>
      <p:sp>
        <p:nvSpPr>
          <p:cNvPr id="7171" name="Прямоуг.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smtClean="0"/>
              <a:t>В 10-летнем возрасте физическое развитие мальчиков и девочек примерно одинаково, но уже в 11 лет девочки опережают своих сверстников по росту (на 1,6 см) и весу (на 1,7 кг). В 12 лет девочки опережают мальчиков по всем показателям: по длине тела (на 3,1 см), весу (на 2,9 кг), окружности грудной клетки (на 4,5 см). Однако к 14 годам все показатели физического развития становятся выше у мальчиков.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Прямоуг. 3"/>
          <p:cNvSpPr>
            <a:spLocks noGrp="1" noChangeArrowheads="1"/>
          </p:cNvSpPr>
          <p:nvPr>
            <p:ph type="body" idx="1"/>
          </p:nvPr>
        </p:nvSpPr>
        <p:spPr>
          <a:xfrm>
            <a:off x="685800" y="692150"/>
            <a:ext cx="7696200" cy="53292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smtClean="0"/>
              <a:t>Пожалуй, ни к одной системе организма в подростковом и юношеском возрасте не предъявляется таких высоких требований, как к сердечно-сосудистой. У подростков быстро растет сердце. Вес его с 10 до 16 лет удваивается, а объем увеличивается примерно в 2,4 раза. В возрасте от 9 до 17 лет ударный объем сердца, т. е. количество крови, которое сердце выбрасывает в сосуды за 1 сокращение, увеличивается у мальчиков с 37 до 70 мл, а у девочек — с 35 до 60 мл. В то же время частота сердечных сокращений в покое снижается. В 15 лет пульс у мальчиков равен 70 ударам в минуту, а у девочек — 72, к 18 годам частота пульса становится такой же, как у взрослых.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Прямоуг. 3"/>
          <p:cNvSpPr>
            <a:spLocks noGrp="1" noChangeArrowheads="1"/>
          </p:cNvSpPr>
          <p:nvPr>
            <p:ph type="body" idx="1"/>
          </p:nvPr>
        </p:nvSpPr>
        <p:spPr>
          <a:xfrm>
            <a:off x="685800" y="620713"/>
            <a:ext cx="7696200" cy="54006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400" smtClean="0"/>
              <a:t>У подростков 10—15 лет увеличивается окружность грудной клетки, за счет чего углубляется дыхание и увеличивается жизненная емкость легких: у мальчиков — от 1900 до 3380 см3, достигая к 18 годам 4500 см3, у девушек  от 1650 до 2800 см3, а к 18 годам — до 3800 см3.</a:t>
            </a:r>
          </a:p>
          <a:p>
            <a:pPr eaLnBrk="1" hangingPunct="1">
              <a:lnSpc>
                <a:spcPct val="80000"/>
              </a:lnSpc>
            </a:pPr>
            <a:r>
              <a:rPr lang="ru-RU" sz="2400" smtClean="0"/>
              <a:t>В развивающейся системе кровообращения часто встре­чается несоответствие между просветом сосудов, по которым кровь выбрасывается из сердца, и возросшей емкостью сердца. В связи с этим увеличивается артериальное давление. Так, если у мальчиков и девочек в 10 лет артериальное давление равно 99/55 мм, то к 17 годам оно повышается до 120/65 мм у юношей и до 115/60 мм у девушек.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Затмение">
  <a:themeElements>
    <a:clrScheme name="Затмение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Затмение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Затмение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тмение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тмение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264</TotalTime>
  <Words>784</Words>
  <Application>Microsoft Office PowerPoint</Application>
  <PresentationFormat>Экран (4:3)</PresentationFormat>
  <Paragraphs>68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Затмение</vt:lpstr>
      <vt:lpstr>Подростковый возраст. Психологические особенности</vt:lpstr>
      <vt:lpstr>Чувство взрослости</vt:lpstr>
      <vt:lpstr>Кризис подросткового возраста</vt:lpstr>
      <vt:lpstr>Подростковый комплекс</vt:lpstr>
      <vt:lpstr>Смена настроения</vt:lpstr>
      <vt:lpstr>Парадоксы подростковой психики</vt:lpstr>
      <vt:lpstr>Внешние изменения организма </vt:lpstr>
      <vt:lpstr>Слайд 8</vt:lpstr>
      <vt:lpstr>Слайд 9</vt:lpstr>
      <vt:lpstr>Слайд 10</vt:lpstr>
      <vt:lpstr>Внутренний конфликт</vt:lpstr>
      <vt:lpstr>Борьба подростка: </vt:lpstr>
      <vt:lpstr>Главным для подростка со стороны семьи является:</vt:lpstr>
      <vt:lpstr>Правила для родителей подростков:</vt:lpstr>
      <vt:lpstr>Успехов Вам,  уважаемые родители!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Подростковый возраст. Психологические особенности</dc:title>
  <dc:creator>Admin</dc:creator>
  <cp:lastModifiedBy>Asus</cp:lastModifiedBy>
  <cp:revision>16</cp:revision>
  <dcterms:created xsi:type="dcterms:W3CDTF">2008-10-16T19:21:14Z</dcterms:created>
  <dcterms:modified xsi:type="dcterms:W3CDTF">2021-09-06T14:13:25Z</dcterms:modified>
</cp:coreProperties>
</file>