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6" r:id="rId1"/>
  </p:sldMasterIdLst>
  <p:notesMasterIdLst>
    <p:notesMasterId r:id="rId26"/>
  </p:notesMasterIdLst>
  <p:sldIdLst>
    <p:sldId id="256" r:id="rId2"/>
    <p:sldId id="337" r:id="rId3"/>
    <p:sldId id="260" r:id="rId4"/>
    <p:sldId id="352" r:id="rId5"/>
    <p:sldId id="350" r:id="rId6"/>
    <p:sldId id="351" r:id="rId7"/>
    <p:sldId id="313" r:id="rId8"/>
    <p:sldId id="343" r:id="rId9"/>
    <p:sldId id="346" r:id="rId10"/>
    <p:sldId id="349" r:id="rId11"/>
    <p:sldId id="347" r:id="rId12"/>
    <p:sldId id="348" r:id="rId13"/>
    <p:sldId id="316" r:id="rId14"/>
    <p:sldId id="323" r:id="rId15"/>
    <p:sldId id="326" r:id="rId16"/>
    <p:sldId id="327" r:id="rId17"/>
    <p:sldId id="328" r:id="rId18"/>
    <p:sldId id="329" r:id="rId19"/>
    <p:sldId id="331" r:id="rId20"/>
    <p:sldId id="330" r:id="rId21"/>
    <p:sldId id="317" r:id="rId22"/>
    <p:sldId id="353" r:id="rId23"/>
    <p:sldId id="322" r:id="rId24"/>
    <p:sldId id="306" r:id="rId25"/>
  </p:sldIdLst>
  <p:sldSz cx="9144000" cy="6858000" type="screen4x3"/>
  <p:notesSz cx="6735763" cy="986948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0" autoAdjust="0"/>
    <p:restoredTop sz="94660"/>
  </p:normalViewPr>
  <p:slideViewPr>
    <p:cSldViewPr>
      <p:cViewPr varScale="1">
        <p:scale>
          <a:sx n="109" d="100"/>
          <a:sy n="109" d="100"/>
        </p:scale>
        <p:origin x="16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2918831" cy="493474"/>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15375" y="0"/>
            <a:ext cx="2918831" cy="493474"/>
          </a:xfrm>
          <a:prstGeom prst="rect">
            <a:avLst/>
          </a:prstGeom>
        </p:spPr>
        <p:txBody>
          <a:bodyPr vert="horz" lIns="91440" tIns="45720" rIns="91440" bIns="45720" rtlCol="0"/>
          <a:lstStyle>
            <a:lvl1pPr algn="r">
              <a:defRPr sz="1200"/>
            </a:lvl1pPr>
          </a:lstStyle>
          <a:p>
            <a:pPr>
              <a:defRPr/>
            </a:pPr>
            <a:fld id="{CB702B81-6654-46C8-AD5F-3614CCCE48BD}" type="datetimeFigureOut">
              <a:rPr lang="ru-RU"/>
              <a:pPr>
                <a:defRPr/>
              </a:pPr>
              <a:t>24.09.2024</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73577" y="4688008"/>
            <a:ext cx="5388610" cy="444127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2" y="9374301"/>
            <a:ext cx="2918831" cy="493474"/>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15375" y="9374301"/>
            <a:ext cx="2918831" cy="493474"/>
          </a:xfrm>
          <a:prstGeom prst="rect">
            <a:avLst/>
          </a:prstGeom>
        </p:spPr>
        <p:txBody>
          <a:bodyPr vert="horz" lIns="91440" tIns="45720" rIns="91440" bIns="45720" rtlCol="0" anchor="b"/>
          <a:lstStyle>
            <a:lvl1pPr algn="r">
              <a:defRPr sz="1200"/>
            </a:lvl1pPr>
          </a:lstStyle>
          <a:p>
            <a:pPr>
              <a:defRPr/>
            </a:pPr>
            <a:fld id="{6EB08CB9-F0FA-4E87-82EA-CAA8A881F224}" type="slidenum">
              <a:rPr lang="ru-RU"/>
              <a:pPr>
                <a:defRPr/>
              </a:pPr>
              <a:t>‹#›</a:t>
            </a:fld>
            <a:endParaRPr lang="ru-RU"/>
          </a:p>
        </p:txBody>
      </p:sp>
    </p:spTree>
    <p:extLst>
      <p:ext uri="{BB962C8B-B14F-4D97-AF65-F5344CB8AC3E}">
        <p14:creationId xmlns:p14="http://schemas.microsoft.com/office/powerpoint/2010/main" val="36393640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bwMode="auto">
          <a:noFill/>
          <a:ln>
            <a:solidFill>
              <a:srgbClr val="000000"/>
            </a:solidFill>
            <a:miter lim="800000"/>
            <a:headEnd/>
            <a:tailEnd/>
          </a:ln>
        </p:spPr>
      </p:sp>
      <p:sp>
        <p:nvSpPr>
          <p:cNvPr id="3379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379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A9E97C9-2651-4C3E-906A-2524D63CB155}" type="slidenum">
              <a:rPr lang="ru-RU" smtClean="0"/>
              <a:pPr/>
              <a:t>3</a:t>
            </a:fld>
            <a:endParaRPr lang="ru-RU" smtClean="0"/>
          </a:p>
        </p:txBody>
      </p:sp>
    </p:spTree>
    <p:extLst>
      <p:ext uri="{BB962C8B-B14F-4D97-AF65-F5344CB8AC3E}">
        <p14:creationId xmlns:p14="http://schemas.microsoft.com/office/powerpoint/2010/main" val="181126068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E961372B-4D53-475B-9FF8-A05725449608}" type="datetimeFigureOut">
              <a:rPr lang="ru-RU" smtClean="0"/>
              <a:pPr>
                <a:defRPr/>
              </a:pPr>
              <a:t>24.09.2024</a:t>
            </a:fld>
            <a:endParaRPr lang="ru-RU"/>
          </a:p>
        </p:txBody>
      </p:sp>
      <p:sp>
        <p:nvSpPr>
          <p:cNvPr id="5" name="Footer Placeholder 4"/>
          <p:cNvSpPr>
            <a:spLocks noGrp="1"/>
          </p:cNvSpPr>
          <p:nvPr>
            <p:ph type="ftr" sz="quarter" idx="11"/>
          </p:nvPr>
        </p:nvSpPr>
        <p:spPr>
          <a:xfrm>
            <a:off x="812805" y="6272785"/>
            <a:ext cx="4745736" cy="365125"/>
          </a:xfrm>
        </p:spPr>
        <p:txBody>
          <a:bodyPr/>
          <a:lstStyle/>
          <a:p>
            <a:pPr>
              <a:defRPr/>
            </a:pPr>
            <a:endParaRPr lang="ru-RU"/>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9012253F-7C66-43DB-8701-D65B3BB17BE1}" type="slidenum">
              <a:rPr lang="ru-RU" smtClean="0"/>
              <a:pPr>
                <a:defRPr/>
              </a:pPr>
              <a:t>‹#›</a:t>
            </a:fld>
            <a:endParaRPr lang="ru-RU"/>
          </a:p>
        </p:txBody>
      </p:sp>
    </p:spTree>
    <p:extLst>
      <p:ext uri="{BB962C8B-B14F-4D97-AF65-F5344CB8AC3E}">
        <p14:creationId xmlns:p14="http://schemas.microsoft.com/office/powerpoint/2010/main" val="94370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5BC9BAEB-5E02-4E36-B11D-1EE506AA4351}" type="datetimeFigureOut">
              <a:rPr lang="ru-RU" smtClean="0"/>
              <a:pPr>
                <a:defRPr/>
              </a:pPr>
              <a:t>24.09.2024</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45F1BE08-3FB3-490C-A0D2-6A5CFCAC47E7}" type="slidenum">
              <a:rPr lang="ru-RU" smtClean="0"/>
              <a:pPr>
                <a:defRPr/>
              </a:pPr>
              <a:t>‹#›</a:t>
            </a:fld>
            <a:endParaRPr lang="ru-RU"/>
          </a:p>
        </p:txBody>
      </p:sp>
    </p:spTree>
    <p:extLst>
      <p:ext uri="{BB962C8B-B14F-4D97-AF65-F5344CB8AC3E}">
        <p14:creationId xmlns:p14="http://schemas.microsoft.com/office/powerpoint/2010/main" val="190554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410F3B2D-471E-4521-A441-AA5D1791D252}" type="datetimeFigureOut">
              <a:rPr lang="ru-RU" smtClean="0"/>
              <a:pPr>
                <a:defRPr/>
              </a:pPr>
              <a:t>24.09.2024</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47A3F158-777D-405E-93E4-AB5DC02AF8ED}" type="slidenum">
              <a:rPr lang="ru-RU" smtClean="0"/>
              <a:pPr>
                <a:defRPr/>
              </a:pPr>
              <a:t>‹#›</a:t>
            </a:fld>
            <a:endParaRPr lang="ru-RU"/>
          </a:p>
        </p:txBody>
      </p:sp>
    </p:spTree>
    <p:extLst>
      <p:ext uri="{BB962C8B-B14F-4D97-AF65-F5344CB8AC3E}">
        <p14:creationId xmlns:p14="http://schemas.microsoft.com/office/powerpoint/2010/main" val="159003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F4DD26AB-516E-46F5-9268-8206A792B37B}" type="datetimeFigureOut">
              <a:rPr lang="ru-RU" smtClean="0"/>
              <a:pPr>
                <a:defRPr/>
              </a:pPr>
              <a:t>24.09.2024</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0BDE27B0-DC2E-47E2-AC96-68C7D56BC00A}" type="slidenum">
              <a:rPr lang="ru-RU" smtClean="0"/>
              <a:pPr>
                <a:defRPr/>
              </a:pPr>
              <a:t>‹#›</a:t>
            </a:fld>
            <a:endParaRPr lang="ru-RU"/>
          </a:p>
        </p:txBody>
      </p:sp>
    </p:spTree>
    <p:extLst>
      <p:ext uri="{BB962C8B-B14F-4D97-AF65-F5344CB8AC3E}">
        <p14:creationId xmlns:p14="http://schemas.microsoft.com/office/powerpoint/2010/main" val="1789152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ru-RU" smtClean="0"/>
              <a:t>Образец заголовка</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fld id="{A8252BB9-F555-4282-BA49-C5DDCA67AA15}" type="datetimeFigureOut">
              <a:rPr lang="ru-RU" smtClean="0"/>
              <a:pPr>
                <a:defRPr/>
              </a:pPr>
              <a:t>24.09.2024</a:t>
            </a:fld>
            <a:endParaRPr lang="ru-RU"/>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ru-RU"/>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77DCCAB6-3E69-4F82-BA99-183197113426}" type="slidenum">
              <a:rPr lang="ru-RU" smtClean="0"/>
              <a:pPr>
                <a:defRPr/>
              </a:pPr>
              <a:t>‹#›</a:t>
            </a:fld>
            <a:endParaRPr lang="ru-RU"/>
          </a:p>
        </p:txBody>
      </p:sp>
    </p:spTree>
    <p:extLst>
      <p:ext uri="{BB962C8B-B14F-4D97-AF65-F5344CB8AC3E}">
        <p14:creationId xmlns:p14="http://schemas.microsoft.com/office/powerpoint/2010/main" val="1942510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88046C64-56EA-4D7E-8F44-4CBC69134F55}" type="datetimeFigureOut">
              <a:rPr lang="ru-RU" smtClean="0"/>
              <a:pPr>
                <a:defRPr/>
              </a:pPr>
              <a:t>24.09.2024</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D8E1AA1D-C444-4D30-BF5D-28D9B58C324D}" type="slidenum">
              <a:rPr lang="ru-RU" smtClean="0"/>
              <a:pPr>
                <a:defRPr/>
              </a:pPr>
              <a:t>‹#›</a:t>
            </a:fld>
            <a:endParaRPr lang="ru-RU"/>
          </a:p>
        </p:txBody>
      </p:sp>
    </p:spTree>
    <p:extLst>
      <p:ext uri="{BB962C8B-B14F-4D97-AF65-F5344CB8AC3E}">
        <p14:creationId xmlns:p14="http://schemas.microsoft.com/office/powerpoint/2010/main" val="32408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65FCD250-FB3F-4D93-B48B-55940FD7275F}" type="datetimeFigureOut">
              <a:rPr lang="ru-RU" smtClean="0"/>
              <a:pPr>
                <a:defRPr/>
              </a:pPr>
              <a:t>24.09.2024</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2D6F3491-AB86-4E85-824D-53FD30356E2E}" type="slidenum">
              <a:rPr lang="ru-RU" smtClean="0"/>
              <a:pPr>
                <a:defRPr/>
              </a:pPr>
              <a:t>‹#›</a:t>
            </a:fld>
            <a:endParaRPr lang="ru-RU"/>
          </a:p>
        </p:txBody>
      </p:sp>
    </p:spTree>
    <p:extLst>
      <p:ext uri="{BB962C8B-B14F-4D97-AF65-F5344CB8AC3E}">
        <p14:creationId xmlns:p14="http://schemas.microsoft.com/office/powerpoint/2010/main" val="1688411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fld id="{12FA3428-1B26-4846-A795-83B7CD007F75}" type="datetimeFigureOut">
              <a:rPr lang="ru-RU" smtClean="0"/>
              <a:pPr>
                <a:defRPr/>
              </a:pPr>
              <a:t>24.09.2024</a:t>
            </a:fld>
            <a:endParaRPr lang="ru-RU"/>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ru-RU"/>
          </a:p>
        </p:txBody>
      </p:sp>
      <p:sp>
        <p:nvSpPr>
          <p:cNvPr id="5" name="Slide Number Placeholder 4"/>
          <p:cNvSpPr>
            <a:spLocks noGrp="1"/>
          </p:cNvSpPr>
          <p:nvPr>
            <p:ph type="sldNum" sz="quarter" idx="12"/>
          </p:nvPr>
        </p:nvSpPr>
        <p:spPr/>
        <p:txBody>
          <a:bodyPr/>
          <a:lstStyle/>
          <a:p>
            <a:pPr>
              <a:defRPr/>
            </a:pPr>
            <a:fld id="{E4CDC2F5-860E-429F-ACF0-A8CDB472F79E}" type="slidenum">
              <a:rPr lang="ru-RU" smtClean="0"/>
              <a:pPr>
                <a:defRPr/>
              </a:pPr>
              <a:t>‹#›</a:t>
            </a:fld>
            <a:endParaRPr lang="ru-RU"/>
          </a:p>
        </p:txBody>
      </p:sp>
    </p:spTree>
    <p:extLst>
      <p:ext uri="{BB962C8B-B14F-4D97-AF65-F5344CB8AC3E}">
        <p14:creationId xmlns:p14="http://schemas.microsoft.com/office/powerpoint/2010/main" val="3537524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8A6A547-66F8-47CA-BD7A-CE0DB85B1C6C}" type="datetimeFigureOut">
              <a:rPr lang="ru-RU" smtClean="0"/>
              <a:pPr>
                <a:defRPr/>
              </a:pPr>
              <a:t>24.09.2024</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40717FEA-D35A-4AB5-A607-FC7DF752F853}" type="slidenum">
              <a:rPr lang="ru-RU" smtClean="0"/>
              <a:pPr>
                <a:defRPr/>
              </a:pPr>
              <a:t>‹#›</a:t>
            </a:fld>
            <a:endParaRPr lang="ru-RU"/>
          </a:p>
        </p:txBody>
      </p:sp>
    </p:spTree>
    <p:extLst>
      <p:ext uri="{BB962C8B-B14F-4D97-AF65-F5344CB8AC3E}">
        <p14:creationId xmlns:p14="http://schemas.microsoft.com/office/powerpoint/2010/main" val="46622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fld id="{93E9014E-8DDD-4FEC-BCF9-E51385CB99AC}" type="datetimeFigureOut">
              <a:rPr lang="ru-RU" smtClean="0"/>
              <a:pPr>
                <a:defRPr/>
              </a:pPr>
              <a:t>24.09.2024</a:t>
            </a:fld>
            <a:endParaRPr lang="ru-RU"/>
          </a:p>
        </p:txBody>
      </p:sp>
      <p:sp>
        <p:nvSpPr>
          <p:cNvPr id="10" name="Footer Placeholder 9"/>
          <p:cNvSpPr>
            <a:spLocks noGrp="1"/>
          </p:cNvSpPr>
          <p:nvPr>
            <p:ph type="ftr" sz="quarter" idx="11"/>
          </p:nvPr>
        </p:nvSpPr>
        <p:spPr/>
        <p:txBody>
          <a:bodyPr/>
          <a:lstStyle/>
          <a:p>
            <a:pPr>
              <a:defRPr/>
            </a:pPr>
            <a:endParaRPr lang="ru-RU"/>
          </a:p>
        </p:txBody>
      </p:sp>
      <p:sp>
        <p:nvSpPr>
          <p:cNvPr id="11" name="Slide Number Placeholder 10"/>
          <p:cNvSpPr>
            <a:spLocks noGrp="1"/>
          </p:cNvSpPr>
          <p:nvPr>
            <p:ph type="sldNum" sz="quarter" idx="12"/>
          </p:nvPr>
        </p:nvSpPr>
        <p:spPr/>
        <p:txBody>
          <a:bodyPr/>
          <a:lstStyle/>
          <a:p>
            <a:pPr>
              <a:defRPr/>
            </a:pPr>
            <a:fld id="{50C568AD-A516-4919-B5D1-CE7F2C0A3482}" type="slidenum">
              <a:rPr lang="ru-RU" smtClean="0"/>
              <a:pPr>
                <a:defRPr/>
              </a:pPr>
              <a:t>‹#›</a:t>
            </a:fld>
            <a:endParaRPr lang="ru-RU"/>
          </a:p>
        </p:txBody>
      </p:sp>
    </p:spTree>
    <p:extLst>
      <p:ext uri="{BB962C8B-B14F-4D97-AF65-F5344CB8AC3E}">
        <p14:creationId xmlns:p14="http://schemas.microsoft.com/office/powerpoint/2010/main" val="1846219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fld id="{0B6FE3AE-6B51-49E6-BBD2-3D6898432B37}" type="datetimeFigureOut">
              <a:rPr lang="ru-RU" smtClean="0"/>
              <a:pPr>
                <a:defRPr/>
              </a:pPr>
              <a:t>24.09.2024</a:t>
            </a:fld>
            <a:endParaRPr lang="ru-RU"/>
          </a:p>
        </p:txBody>
      </p:sp>
      <p:sp>
        <p:nvSpPr>
          <p:cNvPr id="10" name="Slide Number Placeholder 9"/>
          <p:cNvSpPr>
            <a:spLocks noGrp="1"/>
          </p:cNvSpPr>
          <p:nvPr>
            <p:ph type="sldNum" sz="quarter" idx="12"/>
          </p:nvPr>
        </p:nvSpPr>
        <p:spPr/>
        <p:txBody>
          <a:bodyPr/>
          <a:lstStyle/>
          <a:p>
            <a:pPr>
              <a:defRPr/>
            </a:pPr>
            <a:fld id="{734FD785-B600-4545-8CD7-70A7E28A32D8}" type="slidenum">
              <a:rPr lang="ru-RU" smtClean="0"/>
              <a:pPr>
                <a:defRPr/>
              </a:pPr>
              <a:t>‹#›</a:t>
            </a:fld>
            <a:endParaRPr lang="ru-RU"/>
          </a:p>
        </p:txBody>
      </p:sp>
    </p:spTree>
    <p:extLst>
      <p:ext uri="{BB962C8B-B14F-4D97-AF65-F5344CB8AC3E}">
        <p14:creationId xmlns:p14="http://schemas.microsoft.com/office/powerpoint/2010/main" val="325631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fld id="{46A97740-96A6-4C6D-9D4D-6DDDE32375B9}" type="datetimeFigureOut">
              <a:rPr lang="ru-RU" smtClean="0"/>
              <a:pPr>
                <a:defRPr/>
              </a:pPr>
              <a:t>24.09.2024</a:t>
            </a:fld>
            <a:endParaRPr lang="ru-RU"/>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ru-RU"/>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4C8B0374-7B2C-4C4A-A398-B49D8847769F}" type="slidenum">
              <a:rPr lang="ru-RU" smtClean="0"/>
              <a:pPr>
                <a:defRPr/>
              </a:pPr>
              <a:t>‹#›</a:t>
            </a:fld>
            <a:endParaRPr lang="ru-RU"/>
          </a:p>
        </p:txBody>
      </p:sp>
    </p:spTree>
    <p:extLst>
      <p:ext uri="{BB962C8B-B14F-4D97-AF65-F5344CB8AC3E}">
        <p14:creationId xmlns:p14="http://schemas.microsoft.com/office/powerpoint/2010/main" val="882250412"/>
      </p:ext>
    </p:extLst>
  </p:cSld>
  <p:clrMap bg1="lt1" tx1="dk1" bg2="lt2" tx2="dk2" accent1="accent1" accent2="accent2" accent3="accent3" accent4="accent4" accent5="accent5" accent6="accent6" hlink="hlink" folHlink="folHlink"/>
  <p:sldLayoutIdLst>
    <p:sldLayoutId id="2147484367" r:id="rId1"/>
    <p:sldLayoutId id="2147484368" r:id="rId2"/>
    <p:sldLayoutId id="2147484369" r:id="rId3"/>
    <p:sldLayoutId id="2147484370" r:id="rId4"/>
    <p:sldLayoutId id="2147484371" r:id="rId5"/>
    <p:sldLayoutId id="2147484372" r:id="rId6"/>
    <p:sldLayoutId id="2147484373" r:id="rId7"/>
    <p:sldLayoutId id="2147484374" r:id="rId8"/>
    <p:sldLayoutId id="2147484375" r:id="rId9"/>
    <p:sldLayoutId id="2147484376" r:id="rId10"/>
    <p:sldLayoutId id="2147484377"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chool.tver.ru/school/51/static_pages/103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gosvo.ru/uploadfiles/metod/Ps_MON_5_2304_12082024.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548680"/>
            <a:ext cx="7917504" cy="4032448"/>
          </a:xfrm>
        </p:spPr>
        <p:txBody>
          <a:bodyPr>
            <a:normAutofit/>
          </a:bodyPr>
          <a:lstStyle/>
          <a:p>
            <a:pPr algn="ctr" eaLnBrk="1" fontAlgn="auto" hangingPunct="1">
              <a:spcAft>
                <a:spcPts val="0"/>
              </a:spcAft>
              <a:defRPr/>
            </a:pPr>
            <a:r>
              <a:rPr lang="ru-RU" sz="4800" dirty="0" smtClean="0"/>
              <a:t>Порядок организации и проведения ГИА, сочинения ( изложения) </a:t>
            </a:r>
            <a:br>
              <a:rPr lang="ru-RU" sz="4800" dirty="0" smtClean="0"/>
            </a:br>
            <a:r>
              <a:rPr lang="ru-RU" sz="4800" dirty="0" smtClean="0"/>
              <a:t>в11-х классах </a:t>
            </a:r>
            <a:br>
              <a:rPr lang="ru-RU" sz="4800" dirty="0" smtClean="0"/>
            </a:br>
            <a:r>
              <a:rPr lang="ru-RU" sz="4800" dirty="0" smtClean="0"/>
              <a:t>в </a:t>
            </a:r>
            <a:r>
              <a:rPr lang="ru-RU" sz="4800" dirty="0" smtClean="0"/>
              <a:t>2025 </a:t>
            </a:r>
            <a:r>
              <a:rPr lang="ru-RU" sz="4800" dirty="0" smtClean="0"/>
              <a:t>году</a:t>
            </a:r>
            <a:endParaRPr lang="ru-RU" sz="4800" dirty="0"/>
          </a:p>
        </p:txBody>
      </p:sp>
      <p:sp>
        <p:nvSpPr>
          <p:cNvPr id="9219" name="Подзаголовок 2"/>
          <p:cNvSpPr>
            <a:spLocks noGrp="1"/>
          </p:cNvSpPr>
          <p:nvPr>
            <p:ph type="subTitle" idx="1"/>
          </p:nvPr>
        </p:nvSpPr>
        <p:spPr>
          <a:xfrm>
            <a:off x="971600" y="4581128"/>
            <a:ext cx="7416750" cy="2160240"/>
          </a:xfrm>
        </p:spPr>
        <p:txBody>
          <a:bodyPr>
            <a:normAutofit/>
          </a:bodyPr>
          <a:lstStyle/>
          <a:p>
            <a:pPr marR="0" algn="ctr" eaLnBrk="1" hangingPunct="1">
              <a:spcBef>
                <a:spcPts val="0"/>
              </a:spcBef>
            </a:pPr>
            <a:r>
              <a:rPr lang="ru-RU" dirty="0" smtClean="0"/>
              <a:t>Всю необходимую информацию можно получить у ответственного за организацию и проведение ГИА – 11 заместителя директора по УВР О.Н. Михайловой </a:t>
            </a:r>
          </a:p>
          <a:p>
            <a:pPr marR="0" algn="ctr" eaLnBrk="1" hangingPunct="1">
              <a:spcBef>
                <a:spcPts val="0"/>
              </a:spcBef>
            </a:pPr>
            <a:r>
              <a:rPr lang="ru-RU" dirty="0" smtClean="0"/>
              <a:t>в кабинете 214.</a:t>
            </a:r>
          </a:p>
          <a:p>
            <a:pPr marR="0" algn="ctr" eaLnBrk="1" hangingPunct="1"/>
            <a:r>
              <a:rPr lang="ru-RU" dirty="0"/>
              <a:t>И</a:t>
            </a:r>
            <a:r>
              <a:rPr lang="ru-RU" dirty="0" smtClean="0"/>
              <a:t>нформация размещена на школьном сайте.</a:t>
            </a:r>
          </a:p>
          <a:p>
            <a:pPr algn="ctr"/>
            <a:r>
              <a:rPr lang="en-US" dirty="0">
                <a:hlinkClick r:id="rId2"/>
              </a:rPr>
              <a:t>https://</a:t>
            </a:r>
            <a:r>
              <a:rPr lang="en-US" dirty="0" smtClean="0">
                <a:hlinkClick r:id="rId2"/>
              </a:rPr>
              <a:t>school.tver.ru/school/51/static_pages/1033</a:t>
            </a:r>
            <a:endParaRPr lang="ru-RU" dirty="0" smtClean="0"/>
          </a:p>
          <a:p>
            <a:pPr algn="ctr"/>
            <a:endParaRPr lang="ru-R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7" y="116632"/>
            <a:ext cx="7418784" cy="720080"/>
          </a:xfrm>
        </p:spPr>
        <p:txBody>
          <a:bodyPr/>
          <a:lstStyle/>
          <a:p>
            <a:r>
              <a:rPr lang="ru-RU" dirty="0" smtClean="0"/>
              <a:t>Удаление с экзамена</a:t>
            </a:r>
            <a:endParaRPr lang="ru-RU" dirty="0"/>
          </a:p>
        </p:txBody>
      </p:sp>
      <p:sp>
        <p:nvSpPr>
          <p:cNvPr id="3" name="Объект 2"/>
          <p:cNvSpPr>
            <a:spLocks noGrp="1"/>
          </p:cNvSpPr>
          <p:nvPr>
            <p:ph idx="1"/>
          </p:nvPr>
        </p:nvSpPr>
        <p:spPr>
          <a:xfrm>
            <a:off x="323528" y="764704"/>
            <a:ext cx="8568951" cy="6048672"/>
          </a:xfrm>
        </p:spPr>
        <p:txBody>
          <a:bodyPr>
            <a:normAutofit/>
          </a:bodyPr>
          <a:lstStyle/>
          <a:p>
            <a:pPr marL="342900" lvl="2" indent="-342900"/>
            <a:r>
              <a:rPr lang="ru-RU" sz="2400" dirty="0"/>
              <a:t>Во время проведения итогового сочинения (изложения) участникам итогового сочинения (изложения) запрещено иметь при себе средства связи, фото-, </a:t>
            </a:r>
            <a:r>
              <a:rPr lang="ru-RU" sz="2400" dirty="0" smtClean="0"/>
              <a:t>аудио</a:t>
            </a:r>
            <a:r>
              <a:rPr lang="ru-RU" sz="2400" dirty="0"/>
              <a:t> </a:t>
            </a:r>
            <a:r>
              <a:rPr lang="ru-RU" sz="2400" dirty="0" smtClean="0"/>
              <a:t>и </a:t>
            </a:r>
            <a:r>
              <a:rPr lang="ru-RU" sz="2400" dirty="0"/>
              <a:t>видеоаппаратуру, справочные материалы, письменные заметки и иные средства хранения и передачи информации, собственные орфографические и (или) толковые словари, пользоваться текстами литературного материала (художественные произведения, дневники, мемуары, публицистика, другие литературные источники).</a:t>
            </a:r>
          </a:p>
          <a:p>
            <a:r>
              <a:rPr lang="ru-RU" sz="2400" dirty="0"/>
              <a:t>Участники итогового сочинения (изложения), </a:t>
            </a:r>
            <a:r>
              <a:rPr lang="ru-RU" sz="2400" b="1" dirty="0"/>
              <a:t>нарушившие установленные требования,    удаляются    с    итогового    сочинения  </a:t>
            </a:r>
            <a:r>
              <a:rPr lang="ru-RU" sz="2400" dirty="0"/>
              <a:t>  (изложения)    членом    комиссии по проведению итогового сочинения (изложения).</a:t>
            </a:r>
          </a:p>
          <a:p>
            <a:endParaRPr lang="ru-RU" dirty="0"/>
          </a:p>
        </p:txBody>
      </p:sp>
    </p:spTree>
    <p:extLst>
      <p:ext uri="{BB962C8B-B14F-4D97-AF65-F5344CB8AC3E}">
        <p14:creationId xmlns:p14="http://schemas.microsoft.com/office/powerpoint/2010/main" val="2888703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88640"/>
            <a:ext cx="7632847" cy="936104"/>
          </a:xfrm>
        </p:spPr>
        <p:txBody>
          <a:bodyPr>
            <a:normAutofit fontScale="90000"/>
          </a:bodyPr>
          <a:lstStyle/>
          <a:p>
            <a:pPr lvl="1" algn="l" defTabSz="457200" rtl="0">
              <a:spcBef>
                <a:spcPct val="0"/>
              </a:spcBef>
            </a:pPr>
            <a:r>
              <a:rPr lang="ru-RU" sz="2400" b="1" dirty="0">
                <a:solidFill>
                  <a:schemeClr val="tx1"/>
                </a:solidFill>
              </a:rPr>
              <a:t>Повторный допуск к написанию итогового сочинения (изложения)</a:t>
            </a:r>
            <a:r>
              <a:rPr lang="ru-RU" b="1" dirty="0">
                <a:solidFill>
                  <a:schemeClr val="tx1"/>
                </a:solidFill>
              </a:rPr>
              <a:t/>
            </a:r>
            <a:br>
              <a:rPr lang="ru-RU" b="1" dirty="0">
                <a:solidFill>
                  <a:schemeClr val="tx1"/>
                </a:solidFill>
              </a:rPr>
            </a:br>
            <a:endParaRPr lang="ru-RU" dirty="0">
              <a:solidFill>
                <a:schemeClr val="tx1"/>
              </a:solidFill>
            </a:endParaRPr>
          </a:p>
        </p:txBody>
      </p:sp>
      <p:sp>
        <p:nvSpPr>
          <p:cNvPr id="3" name="Объект 2"/>
          <p:cNvSpPr>
            <a:spLocks noGrp="1"/>
          </p:cNvSpPr>
          <p:nvPr>
            <p:ph idx="1"/>
          </p:nvPr>
        </p:nvSpPr>
        <p:spPr>
          <a:xfrm>
            <a:off x="323528" y="836712"/>
            <a:ext cx="8568951" cy="5976664"/>
          </a:xfrm>
        </p:spPr>
        <p:txBody>
          <a:bodyPr>
            <a:normAutofit/>
          </a:bodyPr>
          <a:lstStyle/>
          <a:p>
            <a:endParaRPr lang="ru-RU" dirty="0" smtClean="0"/>
          </a:p>
          <a:p>
            <a:r>
              <a:rPr lang="ru-RU" dirty="0" smtClean="0"/>
              <a:t>обучающиеся </a:t>
            </a:r>
            <a:r>
              <a:rPr lang="ru-RU" dirty="0"/>
              <a:t>XI (XII) классов, экстерны, получившие по итоговому сочинению (изложению) неудовлетворительный результат («незачет»);</a:t>
            </a:r>
          </a:p>
          <a:p>
            <a:r>
              <a:rPr lang="ru-RU" dirty="0"/>
              <a:t>обучающиеся XI (XII) классов, экстерны, удаленные с итогового сочинения (изложения) за нарушение требований, установленных пунктом 27 Порядка;</a:t>
            </a:r>
          </a:p>
          <a:p>
            <a:r>
              <a:rPr lang="ru-RU" dirty="0"/>
              <a:t>обучающиеся XI (XII) классов, экстерны и лица, перечисленные в подпункте 2.1.2 настоящих Методических рекомендаций, не явившиеся на итоговое сочинение (изложение) по уважительным причинам (болезнь или иные обстоятельства), подтвержденным документально;</a:t>
            </a:r>
          </a:p>
          <a:p>
            <a:r>
              <a:rPr lang="ru-RU" dirty="0"/>
              <a:t>обучающиеся XI (XII) классов, экстерны и лица, перечисленные в подпункте 2.1.2 настоящих Методических рекомендаций, не завершившие написание итогового сочинения (изложения) по уважительным причинам (болезнь или иные обстоятельства), подтвержденным документально.</a:t>
            </a:r>
          </a:p>
          <a:p>
            <a:endParaRPr lang="ru-RU" dirty="0"/>
          </a:p>
        </p:txBody>
      </p:sp>
    </p:spTree>
    <p:extLst>
      <p:ext uri="{BB962C8B-B14F-4D97-AF65-F5344CB8AC3E}">
        <p14:creationId xmlns:p14="http://schemas.microsoft.com/office/powerpoint/2010/main" val="214976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4624"/>
            <a:ext cx="8712968" cy="1656184"/>
          </a:xfrm>
        </p:spPr>
        <p:txBody>
          <a:bodyPr>
            <a:normAutofit/>
          </a:bodyPr>
          <a:lstStyle/>
          <a:p>
            <a:r>
              <a:rPr lang="ru-RU" dirty="0" smtClean="0"/>
              <a:t>Ознакомление с результатами и срок действия</a:t>
            </a:r>
            <a:endParaRPr lang="ru-RU" dirty="0"/>
          </a:p>
        </p:txBody>
      </p:sp>
      <p:sp>
        <p:nvSpPr>
          <p:cNvPr id="3" name="Объект 2"/>
          <p:cNvSpPr>
            <a:spLocks noGrp="1"/>
          </p:cNvSpPr>
          <p:nvPr>
            <p:ph idx="1"/>
          </p:nvPr>
        </p:nvSpPr>
        <p:spPr>
          <a:xfrm>
            <a:off x="539553" y="1412776"/>
            <a:ext cx="8280920" cy="5112568"/>
          </a:xfrm>
        </p:spPr>
        <p:txBody>
          <a:bodyPr>
            <a:normAutofit/>
          </a:bodyPr>
          <a:lstStyle/>
          <a:p>
            <a:r>
              <a:rPr lang="ru-RU" sz="2800" dirty="0"/>
              <a:t>С результатами итогового сочинения (изложения) участники могут ознакомиться в </a:t>
            </a:r>
            <a:r>
              <a:rPr lang="ru-RU" sz="2800" dirty="0" smtClean="0"/>
              <a:t>МОУ СОШ №51 после утверждения результатов ГЭК.</a:t>
            </a:r>
            <a:endParaRPr lang="ru-RU" sz="2800" dirty="0"/>
          </a:p>
          <a:p>
            <a:r>
              <a:rPr lang="ru-RU" sz="2800" dirty="0"/>
              <a:t>Итоговое сочинение (изложение) как допуск к ГИА – </a:t>
            </a:r>
            <a:r>
              <a:rPr lang="ru-RU" sz="2800" b="1" dirty="0"/>
              <a:t>бессрочно</a:t>
            </a:r>
            <a:r>
              <a:rPr lang="ru-RU" sz="2800" dirty="0"/>
              <a:t>.</a:t>
            </a:r>
          </a:p>
          <a:p>
            <a:r>
              <a:rPr lang="ru-RU" sz="2800" dirty="0"/>
              <a:t>Итоговое   сочинение   в   случае   представления   его   при   приеме   на   обучение по программам </a:t>
            </a:r>
            <a:r>
              <a:rPr lang="ru-RU" sz="2800" dirty="0" err="1"/>
              <a:t>бакалавриата</a:t>
            </a:r>
            <a:r>
              <a:rPr lang="ru-RU" sz="2800" dirty="0"/>
              <a:t> и программам </a:t>
            </a:r>
            <a:r>
              <a:rPr lang="ru-RU" sz="2800" dirty="0" err="1"/>
              <a:t>специалитета</a:t>
            </a:r>
            <a:r>
              <a:rPr lang="ru-RU" sz="2800" dirty="0"/>
              <a:t> действительно </a:t>
            </a:r>
            <a:r>
              <a:rPr lang="ru-RU" sz="2800" b="1" dirty="0"/>
              <a:t>в течение четырех лет</a:t>
            </a:r>
            <a:r>
              <a:rPr lang="ru-RU" sz="2800" dirty="0"/>
              <a:t>, следующих за годом написания такого сочинения.</a:t>
            </a:r>
          </a:p>
          <a:p>
            <a:endParaRPr lang="ru-RU" dirty="0"/>
          </a:p>
        </p:txBody>
      </p:sp>
    </p:spTree>
    <p:extLst>
      <p:ext uri="{BB962C8B-B14F-4D97-AF65-F5344CB8AC3E}">
        <p14:creationId xmlns:p14="http://schemas.microsoft.com/office/powerpoint/2010/main" val="3744203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188640"/>
            <a:ext cx="8282881" cy="1152128"/>
          </a:xfrm>
        </p:spPr>
        <p:txBody>
          <a:bodyPr>
            <a:normAutofit/>
          </a:bodyPr>
          <a:lstStyle/>
          <a:p>
            <a:r>
              <a:rPr lang="ru-RU" sz="3200" dirty="0" smtClean="0"/>
              <a:t>Процедура проведения сочинения (изложения) ;экзамена</a:t>
            </a:r>
            <a:endParaRPr lang="ru-RU" sz="3200" dirty="0"/>
          </a:p>
        </p:txBody>
      </p:sp>
      <p:sp>
        <p:nvSpPr>
          <p:cNvPr id="2" name="Содержимое 1"/>
          <p:cNvSpPr>
            <a:spLocks noGrp="1"/>
          </p:cNvSpPr>
          <p:nvPr>
            <p:ph idx="1"/>
          </p:nvPr>
        </p:nvSpPr>
        <p:spPr>
          <a:xfrm>
            <a:off x="251520" y="1700808"/>
            <a:ext cx="8282881" cy="4210414"/>
          </a:xfrm>
        </p:spPr>
        <p:txBody>
          <a:bodyPr>
            <a:normAutofit lnSpcReduction="10000"/>
          </a:bodyPr>
          <a:lstStyle/>
          <a:p>
            <a:r>
              <a:rPr lang="ru-RU" sz="3200" dirty="0" smtClean="0"/>
              <a:t>В продолжительность </a:t>
            </a:r>
            <a:r>
              <a:rPr lang="ru-RU" sz="3200" dirty="0"/>
              <a:t>сочинения (изложения) </a:t>
            </a:r>
            <a:r>
              <a:rPr lang="ru-RU" sz="3200" dirty="0" smtClean="0"/>
              <a:t>; экзаменов по учебным предметам не включается время, выделенное на подготовительные мероприятия.</a:t>
            </a:r>
          </a:p>
          <a:p>
            <a:endParaRPr lang="ru-RU" sz="3200" dirty="0" smtClean="0"/>
          </a:p>
          <a:p>
            <a:r>
              <a:rPr lang="ru-RU" sz="3200" dirty="0" smtClean="0"/>
              <a:t>Для обучающихся с ОВЗ, детей – инвалидов продолжительность ОГЭ увеличивается на 1,5 часа</a:t>
            </a:r>
            <a:endParaRPr lang="ru-RU"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945201" y="624110"/>
            <a:ext cx="6589199" cy="716658"/>
          </a:xfrm>
        </p:spPr>
        <p:txBody>
          <a:bodyPr>
            <a:normAutofit fontScale="90000"/>
          </a:bodyPr>
          <a:lstStyle/>
          <a:p>
            <a:pPr lvl="0"/>
            <a:r>
              <a:rPr lang="ru-RU" dirty="0" smtClean="0">
                <a:effectLst/>
              </a:rPr>
              <a:t>Проведение экзамена</a:t>
            </a:r>
            <a:r>
              <a:rPr lang="ru-RU" dirty="0">
                <a:effectLst/>
              </a:rPr>
              <a:t/>
            </a:r>
            <a:br>
              <a:rPr lang="ru-RU" dirty="0">
                <a:effectLst/>
              </a:rPr>
            </a:br>
            <a:endParaRPr lang="ru-RU" dirty="0"/>
          </a:p>
        </p:txBody>
      </p:sp>
      <p:sp>
        <p:nvSpPr>
          <p:cNvPr id="2" name="Объект 1"/>
          <p:cNvSpPr>
            <a:spLocks noGrp="1"/>
          </p:cNvSpPr>
          <p:nvPr>
            <p:ph idx="1"/>
          </p:nvPr>
        </p:nvSpPr>
        <p:spPr>
          <a:xfrm>
            <a:off x="251520" y="1052736"/>
            <a:ext cx="8496944" cy="5688632"/>
          </a:xfrm>
        </p:spPr>
        <p:txBody>
          <a:bodyPr>
            <a:normAutofit/>
          </a:bodyPr>
          <a:lstStyle/>
          <a:p>
            <a:endParaRPr lang="ru-RU" dirty="0" smtClean="0"/>
          </a:p>
          <a:p>
            <a:r>
              <a:rPr lang="ru-RU" sz="2800" dirty="0" smtClean="0"/>
              <a:t>Экзамены по всем учебным предметам начинаются в 10.00</a:t>
            </a:r>
          </a:p>
          <a:p>
            <a:r>
              <a:rPr lang="ru-RU" sz="2800" dirty="0" smtClean="0"/>
              <a:t>В </a:t>
            </a:r>
            <a:r>
              <a:rPr lang="ru-RU" sz="2800" dirty="0"/>
              <a:t>день экзамена </a:t>
            </a:r>
            <a:r>
              <a:rPr lang="ru-RU" sz="2800" dirty="0" smtClean="0"/>
              <a:t>участник </a:t>
            </a:r>
            <a:r>
              <a:rPr lang="ru-RU" sz="2800" dirty="0"/>
              <a:t>прибывает в ППЭ не позднее 9.15 по местному времени.</a:t>
            </a:r>
          </a:p>
          <a:p>
            <a:r>
              <a:rPr lang="ru-RU" sz="2800" dirty="0" smtClean="0"/>
              <a:t>Если участник  опоздал на экзамен (но не более, чем на 2 часа), то он допускается к экзамену, но время работы не продлевается, повторный инструктаж не проводится.</a:t>
            </a:r>
          </a:p>
          <a:p>
            <a:r>
              <a:rPr lang="ru-RU" sz="2800" dirty="0" smtClean="0"/>
              <a:t>Участник экзамена </a:t>
            </a:r>
            <a:r>
              <a:rPr lang="ru-RU" sz="2800" dirty="0"/>
              <a:t>допускается в ППЭ только при наличии у него документа, удостоверяющего его </a:t>
            </a:r>
            <a:r>
              <a:rPr lang="ru-RU" sz="2800" dirty="0" smtClean="0"/>
              <a:t>личность.</a:t>
            </a:r>
            <a:endParaRPr lang="ru-RU" sz="2800" dirty="0"/>
          </a:p>
        </p:txBody>
      </p:sp>
    </p:spTree>
    <p:extLst>
      <p:ext uri="{BB962C8B-B14F-4D97-AF65-F5344CB8AC3E}">
        <p14:creationId xmlns:p14="http://schemas.microsoft.com/office/powerpoint/2010/main" val="1233972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778098"/>
          </a:xfrm>
        </p:spPr>
        <p:txBody>
          <a:bodyPr/>
          <a:lstStyle/>
          <a:p>
            <a:r>
              <a:rPr lang="ru-RU" dirty="0" smtClean="0"/>
              <a:t>Проведение экзамена</a:t>
            </a:r>
            <a:endParaRPr lang="ru-RU" dirty="0"/>
          </a:p>
        </p:txBody>
      </p:sp>
      <p:sp>
        <p:nvSpPr>
          <p:cNvPr id="2" name="Содержимое 1"/>
          <p:cNvSpPr>
            <a:spLocks noGrp="1"/>
          </p:cNvSpPr>
          <p:nvPr>
            <p:ph idx="1"/>
          </p:nvPr>
        </p:nvSpPr>
        <p:spPr>
          <a:xfrm>
            <a:off x="457200" y="1268760"/>
            <a:ext cx="8219256" cy="4968552"/>
          </a:xfrm>
        </p:spPr>
        <p:txBody>
          <a:bodyPr>
            <a:normAutofit/>
          </a:bodyPr>
          <a:lstStyle/>
          <a:p>
            <a:r>
              <a:rPr lang="ru-RU" sz="2500" dirty="0" smtClean="0"/>
              <a:t>Экзамен проводится в ППЭ.</a:t>
            </a:r>
          </a:p>
          <a:p>
            <a:r>
              <a:rPr lang="ru-RU" sz="2500" dirty="0" smtClean="0"/>
              <a:t>ППЭ оборудованы камерами видеонаблюдения и рамками </a:t>
            </a:r>
            <a:r>
              <a:rPr lang="ru-RU" sz="2500" dirty="0" err="1" smtClean="0"/>
              <a:t>мелатллоискателя</a:t>
            </a:r>
            <a:r>
              <a:rPr lang="ru-RU" sz="2500" dirty="0" smtClean="0"/>
              <a:t>.</a:t>
            </a:r>
          </a:p>
          <a:p>
            <a:r>
              <a:rPr lang="ru-RU" sz="2500" dirty="0" smtClean="0"/>
              <a:t>На время проведения экзаменов в аудиториях закрываются стенды, плакаты.</a:t>
            </a:r>
          </a:p>
          <a:p>
            <a:r>
              <a:rPr lang="ru-RU" sz="2500" dirty="0" smtClean="0"/>
              <a:t>Аудитории, выделяемые для проведения экзаменов по русскому языку, оснащаются средствами воспроизведения аудиозаписи.</a:t>
            </a:r>
          </a:p>
          <a:p>
            <a:r>
              <a:rPr lang="ru-RU" sz="2500" dirty="0" smtClean="0"/>
              <a:t>В каждой аудитории не менее двух организаторов.</a:t>
            </a:r>
          </a:p>
          <a:p>
            <a:r>
              <a:rPr lang="ru-RU" sz="2500" dirty="0" smtClean="0"/>
              <a:t>Экзамен проводится в спокойной  и доброжелательной обстановке.</a:t>
            </a:r>
            <a:endParaRPr lang="ru-RU" sz="2500" dirty="0"/>
          </a:p>
        </p:txBody>
      </p:sp>
    </p:spTree>
    <p:extLst>
      <p:ext uri="{BB962C8B-B14F-4D97-AF65-F5344CB8AC3E}">
        <p14:creationId xmlns:p14="http://schemas.microsoft.com/office/powerpoint/2010/main" val="1198088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58018"/>
          </a:xfrm>
        </p:spPr>
        <p:txBody>
          <a:bodyPr>
            <a:normAutofit fontScale="90000"/>
          </a:bodyPr>
          <a:lstStyle/>
          <a:p>
            <a:endParaRPr lang="ru-RU" dirty="0"/>
          </a:p>
        </p:txBody>
      </p:sp>
      <p:sp>
        <p:nvSpPr>
          <p:cNvPr id="2" name="Содержимое 1"/>
          <p:cNvSpPr>
            <a:spLocks noGrp="1"/>
          </p:cNvSpPr>
          <p:nvPr>
            <p:ph idx="1"/>
          </p:nvPr>
        </p:nvSpPr>
        <p:spPr>
          <a:xfrm>
            <a:off x="539552" y="1484784"/>
            <a:ext cx="8147248" cy="4522316"/>
          </a:xfrm>
        </p:spPr>
        <p:txBody>
          <a:bodyPr>
            <a:normAutofit/>
          </a:bodyPr>
          <a:lstStyle/>
          <a:p>
            <a:r>
              <a:rPr lang="ru-RU" sz="3200" dirty="0" smtClean="0"/>
              <a:t>До начала экзамена организаторы проводят инструктаж.</a:t>
            </a:r>
          </a:p>
          <a:p>
            <a:r>
              <a:rPr lang="ru-RU" sz="3200" dirty="0" smtClean="0"/>
              <a:t>Начало и окончание экзамена фиксируется на доске.</a:t>
            </a:r>
          </a:p>
          <a:p>
            <a:r>
              <a:rPr lang="ru-RU" sz="3200" b="1" dirty="0" smtClean="0"/>
              <a:t>Записи на КИМ, черновиках не обрабатываются.</a:t>
            </a:r>
            <a:endParaRPr lang="ru-RU" sz="3200" b="1" dirty="0"/>
          </a:p>
        </p:txBody>
      </p:sp>
    </p:spTree>
    <p:extLst>
      <p:ext uri="{BB962C8B-B14F-4D97-AF65-F5344CB8AC3E}">
        <p14:creationId xmlns:p14="http://schemas.microsoft.com/office/powerpoint/2010/main" val="37186781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5800" y="484632"/>
            <a:ext cx="7772400" cy="784128"/>
          </a:xfrm>
        </p:spPr>
        <p:txBody>
          <a:bodyPr/>
          <a:lstStyle/>
          <a:p>
            <a:r>
              <a:rPr lang="ru-RU" dirty="0" smtClean="0"/>
              <a:t>Во время экзамена:</a:t>
            </a:r>
            <a:endParaRPr lang="ru-RU" dirty="0"/>
          </a:p>
        </p:txBody>
      </p:sp>
      <p:sp>
        <p:nvSpPr>
          <p:cNvPr id="2" name="Содержимое 1"/>
          <p:cNvSpPr>
            <a:spLocks noGrp="1"/>
          </p:cNvSpPr>
          <p:nvPr>
            <p:ph idx="1"/>
          </p:nvPr>
        </p:nvSpPr>
        <p:spPr>
          <a:xfrm>
            <a:off x="179512" y="1340768"/>
            <a:ext cx="8985704" cy="5087790"/>
          </a:xfrm>
        </p:spPr>
        <p:txBody>
          <a:bodyPr>
            <a:normAutofit/>
          </a:bodyPr>
          <a:lstStyle/>
          <a:p>
            <a:r>
              <a:rPr lang="ru-RU" sz="3200" dirty="0" smtClean="0"/>
              <a:t>Обучающиеся не должны общаться друг с другом</a:t>
            </a:r>
          </a:p>
          <a:p>
            <a:r>
              <a:rPr lang="ru-RU" sz="3200" dirty="0" smtClean="0"/>
              <a:t>Перемещаться по аудитории</a:t>
            </a:r>
          </a:p>
          <a:p>
            <a:r>
              <a:rPr lang="ru-RU" sz="3200" dirty="0" smtClean="0"/>
              <a:t>Могут выходить из аудитории и перемещаться по ППЭ в сопровождении одного из организаторов. (экзаменационные материалы остаются на рабочем столе)</a:t>
            </a:r>
            <a:endParaRPr lang="ru-RU" sz="3200" dirty="0"/>
          </a:p>
        </p:txBody>
      </p:sp>
    </p:spTree>
    <p:extLst>
      <p:ext uri="{BB962C8B-B14F-4D97-AF65-F5344CB8AC3E}">
        <p14:creationId xmlns:p14="http://schemas.microsoft.com/office/powerpoint/2010/main" val="165162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259632" y="274638"/>
            <a:ext cx="7427168" cy="634082"/>
          </a:xfrm>
        </p:spPr>
        <p:txBody>
          <a:bodyPr>
            <a:normAutofit fontScale="90000"/>
          </a:bodyPr>
          <a:lstStyle/>
          <a:p>
            <a:r>
              <a:rPr lang="ru-RU" dirty="0" smtClean="0"/>
              <a:t>Запрещается:</a:t>
            </a:r>
            <a:endParaRPr lang="ru-RU" dirty="0"/>
          </a:p>
        </p:txBody>
      </p:sp>
      <p:sp>
        <p:nvSpPr>
          <p:cNvPr id="2" name="Содержимое 1"/>
          <p:cNvSpPr>
            <a:spLocks noGrp="1"/>
          </p:cNvSpPr>
          <p:nvPr>
            <p:ph idx="1"/>
          </p:nvPr>
        </p:nvSpPr>
        <p:spPr>
          <a:xfrm>
            <a:off x="107504" y="908720"/>
            <a:ext cx="8661648" cy="5544616"/>
          </a:xfrm>
        </p:spPr>
        <p:txBody>
          <a:bodyPr>
            <a:normAutofit/>
          </a:bodyPr>
          <a:lstStyle/>
          <a:p>
            <a:r>
              <a:rPr lang="ru-RU" sz="2800" dirty="0" smtClean="0"/>
              <a:t>Обучающимся -</a:t>
            </a:r>
            <a:r>
              <a:rPr lang="ru-RU" sz="2800" b="1" dirty="0" smtClean="0"/>
              <a:t>иметь при себе средства связи,</a:t>
            </a:r>
            <a:r>
              <a:rPr lang="ru-RU" sz="2800" dirty="0" smtClean="0"/>
              <a:t> электронно-вычислительную технику, фото, аудио и видеоаппаратуру, справочные материалы.</a:t>
            </a:r>
          </a:p>
          <a:p>
            <a:r>
              <a:rPr lang="ru-RU" sz="2800" dirty="0" smtClean="0"/>
              <a:t>Организаторам –оказывать содействие обучающимся.</a:t>
            </a:r>
          </a:p>
          <a:p>
            <a:r>
              <a:rPr lang="ru-RU" sz="2800" dirty="0" smtClean="0"/>
              <a:t>Выносить из аудитории и ППЭ экзаменационные материалы на бумажных и электронных носителях, фотографировать экзаменационные материалы.</a:t>
            </a:r>
          </a:p>
          <a:p>
            <a:r>
              <a:rPr lang="ru-RU" sz="2800" b="1" dirty="0" smtClean="0"/>
              <a:t>Лица, допустившие нарушения, удаляются с экзамена. К пересдаче экзаменов не допускаются.</a:t>
            </a:r>
            <a:endParaRPr lang="ru-RU" sz="2800" b="1" dirty="0"/>
          </a:p>
        </p:txBody>
      </p:sp>
    </p:spTree>
    <p:extLst>
      <p:ext uri="{BB962C8B-B14F-4D97-AF65-F5344CB8AC3E}">
        <p14:creationId xmlns:p14="http://schemas.microsoft.com/office/powerpoint/2010/main" val="3310580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274042"/>
          </a:xfrm>
        </p:spPr>
        <p:txBody>
          <a:bodyPr>
            <a:normAutofit fontScale="90000"/>
          </a:bodyPr>
          <a:lstStyle/>
          <a:p>
            <a:r>
              <a:rPr lang="ru-RU" dirty="0" smtClean="0">
                <a:effectLst/>
              </a:rPr>
              <a:t>Проведение экзамена</a:t>
            </a:r>
            <a:endParaRPr lang="ru-RU" dirty="0"/>
          </a:p>
        </p:txBody>
      </p:sp>
      <p:sp>
        <p:nvSpPr>
          <p:cNvPr id="2" name="Объект 1"/>
          <p:cNvSpPr>
            <a:spLocks noGrp="1"/>
          </p:cNvSpPr>
          <p:nvPr>
            <p:ph idx="1"/>
          </p:nvPr>
        </p:nvSpPr>
        <p:spPr>
          <a:xfrm>
            <a:off x="323528" y="764704"/>
            <a:ext cx="8363272" cy="6048672"/>
          </a:xfrm>
        </p:spPr>
        <p:txBody>
          <a:bodyPr>
            <a:normAutofit/>
          </a:bodyPr>
          <a:lstStyle/>
          <a:p>
            <a:r>
              <a:rPr lang="ru-RU" sz="2800" dirty="0" smtClean="0"/>
              <a:t>Во время экзамена на рабочем столе обучающегося, помимо ЭМ, находятся:</a:t>
            </a:r>
          </a:p>
          <a:p>
            <a:r>
              <a:rPr lang="ru-RU" sz="2800" dirty="0" smtClean="0"/>
              <a:t>а) ручка (</a:t>
            </a:r>
            <a:r>
              <a:rPr lang="ru-RU" sz="2800" dirty="0" err="1" smtClean="0"/>
              <a:t>гелевая</a:t>
            </a:r>
            <a:r>
              <a:rPr lang="ru-RU" sz="2800" dirty="0" smtClean="0"/>
              <a:t> или капиллярная с чернилами черного цвета);</a:t>
            </a:r>
          </a:p>
          <a:p>
            <a:r>
              <a:rPr lang="ru-RU" sz="2800" dirty="0" smtClean="0"/>
              <a:t>б) документ, удостоверяющий личность;</a:t>
            </a:r>
          </a:p>
          <a:p>
            <a:r>
              <a:rPr lang="ru-RU" sz="2800" dirty="0" smtClean="0"/>
              <a:t>в) лекарства и питание </a:t>
            </a:r>
          </a:p>
          <a:p>
            <a:r>
              <a:rPr lang="ru-RU" sz="2800" dirty="0" smtClean="0"/>
              <a:t>г) черновики </a:t>
            </a:r>
          </a:p>
          <a:p>
            <a:r>
              <a:rPr lang="ru-RU" sz="2800" dirty="0" smtClean="0"/>
              <a:t>Иные вещи обучающиеся оставляют в специально выделенном до входа в ППЭ месте для хранения личных вещей обучающихся.</a:t>
            </a:r>
            <a:endParaRPr lang="ru-RU" sz="2800" dirty="0"/>
          </a:p>
        </p:txBody>
      </p:sp>
    </p:spTree>
    <p:extLst>
      <p:ext uri="{BB962C8B-B14F-4D97-AF65-F5344CB8AC3E}">
        <p14:creationId xmlns:p14="http://schemas.microsoft.com/office/powerpoint/2010/main" val="56915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34082"/>
          </a:xfrm>
        </p:spPr>
        <p:txBody>
          <a:bodyPr>
            <a:normAutofit fontScale="90000"/>
          </a:bodyPr>
          <a:lstStyle/>
          <a:p>
            <a:pPr algn="ctr"/>
            <a:r>
              <a:rPr lang="ru-RU" dirty="0" smtClean="0"/>
              <a:t>Формы проведения ГИА</a:t>
            </a:r>
            <a:endParaRPr lang="ru-RU" dirty="0"/>
          </a:p>
        </p:txBody>
      </p:sp>
      <p:sp>
        <p:nvSpPr>
          <p:cNvPr id="2" name="Содержимое 1"/>
          <p:cNvSpPr>
            <a:spLocks noGrp="1"/>
          </p:cNvSpPr>
          <p:nvPr>
            <p:ph idx="1"/>
          </p:nvPr>
        </p:nvSpPr>
        <p:spPr>
          <a:xfrm>
            <a:off x="457200" y="908720"/>
            <a:ext cx="8229600" cy="5098380"/>
          </a:xfrm>
        </p:spPr>
        <p:txBody>
          <a:bodyPr>
            <a:noAutofit/>
          </a:bodyPr>
          <a:lstStyle/>
          <a:p>
            <a:r>
              <a:rPr lang="ru-RU" sz="3200" b="1" dirty="0" smtClean="0"/>
              <a:t>11 класс</a:t>
            </a:r>
            <a:r>
              <a:rPr lang="ru-RU" sz="3200" dirty="0" smtClean="0"/>
              <a:t>: В </a:t>
            </a:r>
            <a:r>
              <a:rPr lang="ru-RU" sz="3200" dirty="0"/>
              <a:t>форме </a:t>
            </a:r>
            <a:r>
              <a:rPr lang="ru-RU" sz="3200" dirty="0" smtClean="0"/>
              <a:t>единого </a:t>
            </a:r>
            <a:r>
              <a:rPr lang="ru-RU" sz="3200" dirty="0"/>
              <a:t>государственного экзамена </a:t>
            </a:r>
            <a:r>
              <a:rPr lang="ru-RU" sz="3200" dirty="0" smtClean="0"/>
              <a:t>(ЕГЭ</a:t>
            </a:r>
            <a:r>
              <a:rPr lang="ru-RU" sz="3200" dirty="0"/>
              <a:t>) с использованием КИМ – для обучающихся общеобразовательных </a:t>
            </a:r>
            <a:r>
              <a:rPr lang="ru-RU" sz="3200" dirty="0" smtClean="0"/>
              <a:t>организаций</a:t>
            </a:r>
          </a:p>
          <a:p>
            <a:r>
              <a:rPr lang="ru-RU" sz="3200" b="1" dirty="0" smtClean="0"/>
              <a:t>11 </a:t>
            </a:r>
            <a:r>
              <a:rPr lang="ru-RU" sz="3200" b="1" dirty="0" smtClean="0"/>
              <a:t>классы</a:t>
            </a:r>
            <a:r>
              <a:rPr lang="ru-RU" sz="3200" dirty="0" smtClean="0"/>
              <a:t>: В форме государственного выпускного экзамена (ГВЭ) – для обучающихся детей-инвалидов(справка МСЭ); для обучающихся с ОВЗ, имеющих заключение ПМПК.</a:t>
            </a:r>
            <a:endParaRPr lang="ru-RU" sz="3200" dirty="0"/>
          </a:p>
        </p:txBody>
      </p:sp>
    </p:spTree>
    <p:extLst>
      <p:ext uri="{BB962C8B-B14F-4D97-AF65-F5344CB8AC3E}">
        <p14:creationId xmlns:p14="http://schemas.microsoft.com/office/powerpoint/2010/main" val="1149208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571480"/>
            <a:ext cx="8229600" cy="1071570"/>
          </a:xfrm>
        </p:spPr>
        <p:txBody>
          <a:bodyPr/>
          <a:lstStyle/>
          <a:p>
            <a:pPr algn="ctr">
              <a:defRPr/>
            </a:pPr>
            <a:r>
              <a:rPr lang="ru-RU" sz="3600" dirty="0" smtClean="0"/>
              <a:t>После окончания экзамена</a:t>
            </a:r>
            <a:endParaRPr lang="ru-RU" sz="3600" dirty="0"/>
          </a:p>
        </p:txBody>
      </p:sp>
      <p:sp>
        <p:nvSpPr>
          <p:cNvPr id="25602" name="Содержимое 1"/>
          <p:cNvSpPr>
            <a:spLocks noGrp="1"/>
          </p:cNvSpPr>
          <p:nvPr>
            <p:ph idx="1"/>
          </p:nvPr>
        </p:nvSpPr>
        <p:spPr>
          <a:xfrm>
            <a:off x="395536" y="1484784"/>
            <a:ext cx="8136903" cy="4896543"/>
          </a:xfrm>
        </p:spPr>
        <p:txBody>
          <a:bodyPr>
            <a:normAutofit/>
          </a:bodyPr>
          <a:lstStyle/>
          <a:p>
            <a:pPr algn="ctr">
              <a:buFont typeface="Wingdings 3" pitchFamily="18" charset="2"/>
              <a:buNone/>
            </a:pPr>
            <a:r>
              <a:rPr lang="ru-RU" dirty="0" smtClean="0"/>
              <a:t>		</a:t>
            </a:r>
            <a:r>
              <a:rPr lang="ru-RU" sz="3600" dirty="0" smtClean="0"/>
              <a:t>Все экзаменационные  материалы упаковываются, запечатываются и передаются уполномоченным РЭК муниципальному координатору для шифровки</a:t>
            </a:r>
          </a:p>
        </p:txBody>
      </p:sp>
    </p:spTree>
    <p:extLst>
      <p:ext uri="{BB962C8B-B14F-4D97-AF65-F5344CB8AC3E}">
        <p14:creationId xmlns:p14="http://schemas.microsoft.com/office/powerpoint/2010/main" val="4191224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490066"/>
          </a:xfrm>
        </p:spPr>
        <p:txBody>
          <a:bodyPr>
            <a:normAutofit fontScale="90000"/>
          </a:bodyPr>
          <a:lstStyle/>
          <a:p>
            <a:r>
              <a:rPr lang="ru-RU" sz="3200" dirty="0" smtClean="0"/>
              <a:t>Повторно к сдаче ГИА допускаются:</a:t>
            </a:r>
            <a:endParaRPr lang="ru-RU" sz="3200" dirty="0"/>
          </a:p>
        </p:txBody>
      </p:sp>
      <p:sp>
        <p:nvSpPr>
          <p:cNvPr id="2" name="Содержимое 1"/>
          <p:cNvSpPr>
            <a:spLocks noGrp="1"/>
          </p:cNvSpPr>
          <p:nvPr>
            <p:ph idx="1"/>
          </p:nvPr>
        </p:nvSpPr>
        <p:spPr>
          <a:xfrm>
            <a:off x="395536" y="765872"/>
            <a:ext cx="8229600" cy="5975496"/>
          </a:xfrm>
        </p:spPr>
        <p:txBody>
          <a:bodyPr>
            <a:normAutofit/>
          </a:bodyPr>
          <a:lstStyle/>
          <a:p>
            <a:r>
              <a:rPr lang="ru-RU" sz="2400" b="1" dirty="0" smtClean="0"/>
              <a:t>11класс - получившие </a:t>
            </a:r>
            <a:r>
              <a:rPr lang="ru-RU" sz="2400" b="1" dirty="0"/>
              <a:t>на ГИА неудовлетворительный результат по одному из обязательных учебных предметов </a:t>
            </a:r>
            <a:r>
              <a:rPr lang="ru-RU" sz="2400" b="1" dirty="0" smtClean="0"/>
              <a:t>;</a:t>
            </a:r>
          </a:p>
          <a:p>
            <a:r>
              <a:rPr lang="ru-RU" sz="2400" dirty="0" smtClean="0"/>
              <a:t>не </a:t>
            </a:r>
            <a:r>
              <a:rPr lang="ru-RU" sz="2400" dirty="0"/>
              <a:t>явившиеся на экзамены по уважительным причинам (болезнь или иные обстоятельства, подтвержденные документально);</a:t>
            </a:r>
          </a:p>
          <a:p>
            <a:r>
              <a:rPr lang="ru-RU" sz="2400" dirty="0"/>
              <a:t>не завершившие выполнение экзаменационной работы по уважительным причинам (болезнь или иные обстоятельства, подтвержденные документально);</a:t>
            </a:r>
          </a:p>
          <a:p>
            <a:r>
              <a:rPr lang="ru-RU" sz="2400" dirty="0"/>
              <a:t>апелляция которых о нарушении установленного порядка проведения </a:t>
            </a:r>
            <a:r>
              <a:rPr lang="ru-RU" sz="2400" dirty="0" smtClean="0"/>
              <a:t>экзамена </a:t>
            </a:r>
            <a:r>
              <a:rPr lang="ru-RU" sz="2400" dirty="0"/>
              <a:t>конфликтной комиссией была удовлетворена;</a:t>
            </a:r>
          </a:p>
          <a:p>
            <a:r>
              <a:rPr lang="ru-RU" sz="2400" dirty="0"/>
              <a:t>результаты которых были аннулированы ГЭК в случае выявления фактов нарушений установленного порядка проведения ГИА, совершенных лицами, указанными в пункте 37 </a:t>
            </a:r>
            <a:r>
              <a:rPr lang="ru-RU" sz="2400" dirty="0" smtClean="0"/>
              <a:t>Порядка</a:t>
            </a:r>
            <a:r>
              <a:rPr lang="ru-RU" sz="2400" dirty="0"/>
              <a:t>.</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88640"/>
            <a:ext cx="7772400" cy="720080"/>
          </a:xfrm>
        </p:spPr>
        <p:txBody>
          <a:bodyPr>
            <a:normAutofit/>
          </a:bodyPr>
          <a:lstStyle/>
          <a:p>
            <a:r>
              <a:rPr lang="ru-RU" dirty="0" smtClean="0"/>
              <a:t>Пересдача в июле</a:t>
            </a:r>
            <a:endParaRPr lang="ru-RU" dirty="0"/>
          </a:p>
        </p:txBody>
      </p:sp>
      <p:sp>
        <p:nvSpPr>
          <p:cNvPr id="3" name="Объект 2"/>
          <p:cNvSpPr>
            <a:spLocks noGrp="1"/>
          </p:cNvSpPr>
          <p:nvPr>
            <p:ph idx="1"/>
          </p:nvPr>
        </p:nvSpPr>
        <p:spPr>
          <a:xfrm>
            <a:off x="539552" y="764704"/>
            <a:ext cx="7918648" cy="5616624"/>
          </a:xfrm>
        </p:spPr>
        <p:txBody>
          <a:bodyPr>
            <a:noAutofit/>
          </a:bodyPr>
          <a:lstStyle/>
          <a:p>
            <a:r>
              <a:rPr lang="ru-RU" sz="2400" dirty="0"/>
              <a:t>С 2024 года выпускники имеют возможность пересдать ЕГЭ по одному учебному предмету.</a:t>
            </a:r>
            <a:r>
              <a:rPr lang="ru-RU" sz="2400" dirty="0" smtClean="0"/>
              <a:t>.</a:t>
            </a:r>
          </a:p>
          <a:p>
            <a:r>
              <a:rPr lang="ru-RU" sz="2400" dirty="0" smtClean="0"/>
              <a:t>Первый результат </a:t>
            </a:r>
            <a:r>
              <a:rPr lang="ru-RU" sz="2400" dirty="0" err="1" smtClean="0"/>
              <a:t>анулируется</a:t>
            </a:r>
            <a:r>
              <a:rPr lang="ru-RU" sz="2400" dirty="0" smtClean="0"/>
              <a:t>.</a:t>
            </a:r>
          </a:p>
          <a:p>
            <a:r>
              <a:rPr lang="ru-RU" sz="2400" dirty="0"/>
              <a:t>При принятии решения пересдать ГИА в форме ЕГЭ по математике выпускник 11 класса имеет право изменить уровень ЕГЭ по математике (с базового уровня на профильный либо, наоборот, с профильного уровня на базовый) </a:t>
            </a:r>
            <a:r>
              <a:rPr lang="ru-RU" sz="2400" dirty="0" smtClean="0"/>
              <a:t>.</a:t>
            </a:r>
          </a:p>
          <a:p>
            <a:r>
              <a:rPr lang="ru-RU" sz="2400" dirty="0"/>
              <a:t>В случае если участник ГИА не явился на пересдачу или не завершил выполнение экзаменационной работы по уважительным причинам (болезнь или иные обстоятельства), подтвержденным документально, предыдущий полученный результат ЕГЭ по данному учебному предмету сохраняется без принятия решения председателем государственной экзаменационной комиссии субъекта Российской Федерации (далее – ГЭК) о его аннулировании.</a:t>
            </a:r>
            <a:endParaRPr lang="ru-RU" sz="2400" dirty="0"/>
          </a:p>
        </p:txBody>
      </p:sp>
    </p:spTree>
    <p:extLst>
      <p:ext uri="{BB962C8B-B14F-4D97-AF65-F5344CB8AC3E}">
        <p14:creationId xmlns:p14="http://schemas.microsoft.com/office/powerpoint/2010/main" val="346044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418058"/>
          </a:xfrm>
        </p:spPr>
        <p:txBody>
          <a:bodyPr>
            <a:normAutofit fontScale="90000"/>
          </a:bodyPr>
          <a:lstStyle/>
          <a:p>
            <a:r>
              <a:rPr lang="ru-RU" dirty="0" smtClean="0"/>
              <a:t>Пересдача в сентябре</a:t>
            </a:r>
            <a:endParaRPr lang="ru-RU" dirty="0"/>
          </a:p>
        </p:txBody>
      </p:sp>
      <p:sp>
        <p:nvSpPr>
          <p:cNvPr id="2" name="Содержимое 1"/>
          <p:cNvSpPr>
            <a:spLocks noGrp="1"/>
          </p:cNvSpPr>
          <p:nvPr>
            <p:ph idx="1"/>
          </p:nvPr>
        </p:nvSpPr>
        <p:spPr>
          <a:xfrm>
            <a:off x="457200" y="908720"/>
            <a:ext cx="8229600" cy="5098380"/>
          </a:xfrm>
        </p:spPr>
        <p:txBody>
          <a:bodyPr>
            <a:normAutofit/>
          </a:bodyPr>
          <a:lstStyle/>
          <a:p>
            <a:r>
              <a:rPr lang="ru-RU" sz="2800" dirty="0" smtClean="0"/>
              <a:t>Обучающиеся, не прошедшие ГИА или получившие неудовлетворительные результаты:</a:t>
            </a:r>
          </a:p>
          <a:p>
            <a:r>
              <a:rPr lang="ru-RU" sz="2800" b="1" dirty="0" smtClean="0"/>
              <a:t>11класс</a:t>
            </a:r>
            <a:r>
              <a:rPr lang="ru-RU" sz="2800" dirty="0" smtClean="0"/>
              <a:t>- более чем по одному обязательному  предмету, либо получившим повторно неудовлетворительный результат по одному из этих предметов на ЕГЭ в дополнительные сроки, </a:t>
            </a:r>
          </a:p>
          <a:p>
            <a:r>
              <a:rPr lang="ru-RU" sz="2800" dirty="0" smtClean="0"/>
              <a:t>предоставляется право пройти ГИА по соответствующим предметам </a:t>
            </a:r>
            <a:r>
              <a:rPr lang="ru-RU" sz="2800" b="1" dirty="0" smtClean="0"/>
              <a:t>в сентябре </a:t>
            </a:r>
            <a:r>
              <a:rPr lang="ru-RU" sz="2800" b="1" dirty="0" smtClean="0"/>
              <a:t>2025г</a:t>
            </a:r>
            <a:r>
              <a:rPr lang="ru-RU" sz="2800" b="1" dirty="0" smtClean="0"/>
              <a:t>.</a:t>
            </a:r>
            <a:endParaRPr lang="ru-RU"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116632"/>
            <a:ext cx="8229600" cy="504056"/>
          </a:xfrm>
        </p:spPr>
        <p:txBody>
          <a:bodyPr>
            <a:normAutofit fontScale="90000"/>
          </a:bodyPr>
          <a:lstStyle/>
          <a:p>
            <a:pPr algn="ctr">
              <a:defRPr/>
            </a:pPr>
            <a:r>
              <a:rPr lang="ru-RU" sz="3200" dirty="0" smtClean="0"/>
              <a:t>Подача апелляций</a:t>
            </a:r>
            <a:endParaRPr lang="ru-RU" sz="3200" dirty="0"/>
          </a:p>
        </p:txBody>
      </p:sp>
      <p:sp>
        <p:nvSpPr>
          <p:cNvPr id="27650" name="Содержимое 1"/>
          <p:cNvSpPr>
            <a:spLocks noGrp="1"/>
          </p:cNvSpPr>
          <p:nvPr>
            <p:ph idx="1"/>
          </p:nvPr>
        </p:nvSpPr>
        <p:spPr>
          <a:xfrm>
            <a:off x="428625" y="620688"/>
            <a:ext cx="8229600" cy="6192688"/>
          </a:xfrm>
        </p:spPr>
        <p:txBody>
          <a:bodyPr>
            <a:normAutofit/>
          </a:bodyPr>
          <a:lstStyle/>
          <a:p>
            <a:pPr algn="just">
              <a:buFont typeface="Wingdings 3" pitchFamily="18" charset="2"/>
              <a:buNone/>
            </a:pPr>
            <a:r>
              <a:rPr lang="ru-RU" dirty="0" smtClean="0"/>
              <a:t>	</a:t>
            </a:r>
            <a:r>
              <a:rPr lang="ru-RU" sz="2800" dirty="0" smtClean="0"/>
              <a:t>	Выпускники имеют право подать апелляцию в письменной форме в конфликтную комиссию:</a:t>
            </a:r>
          </a:p>
          <a:p>
            <a:pPr algn="just"/>
            <a:r>
              <a:rPr lang="ru-RU" sz="2800" dirty="0" smtClean="0"/>
              <a:t>о нарушении процедуры проведения экзамена – </a:t>
            </a:r>
            <a:r>
              <a:rPr lang="ru-RU" sz="2800" b="1" dirty="0" smtClean="0"/>
              <a:t>в день проведения экзамена</a:t>
            </a:r>
            <a:r>
              <a:rPr lang="ru-RU" sz="2800" dirty="0" smtClean="0"/>
              <a:t>, </a:t>
            </a:r>
            <a:r>
              <a:rPr lang="ru-RU" sz="2800" b="1" dirty="0" smtClean="0"/>
              <a:t>не выходя из ОУ-ППЭ,</a:t>
            </a:r>
          </a:p>
          <a:p>
            <a:pPr algn="just"/>
            <a:r>
              <a:rPr lang="ru-RU" sz="2800" dirty="0" smtClean="0"/>
              <a:t>о несогласии с выставленными баллами- </a:t>
            </a:r>
            <a:r>
              <a:rPr lang="ru-RU" sz="2800" b="1" dirty="0" smtClean="0"/>
              <a:t>в течение 2-х дней после официального объявления результатов экзамена</a:t>
            </a:r>
            <a:r>
              <a:rPr lang="ru-RU" sz="2800" dirty="0" smtClean="0"/>
              <a:t>. (Баллы могут быть изменены как в сторону повышения, так и в сторону понижения.)</a:t>
            </a:r>
          </a:p>
          <a:p>
            <a:pPr algn="just">
              <a:buFont typeface="Wingdings 3" pitchFamily="18" charset="2"/>
              <a:buNone/>
            </a:pPr>
            <a:r>
              <a:rPr lang="ru-RU" sz="2800" dirty="0" smtClean="0"/>
              <a:t>		Апелляции по содержанию КИМ не принимаются.</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57200" y="428604"/>
            <a:ext cx="8229600" cy="1285884"/>
          </a:xfrm>
        </p:spPr>
        <p:txBody>
          <a:bodyPr/>
          <a:lstStyle/>
          <a:p>
            <a:pPr algn="ctr" eaLnBrk="1" fontAlgn="auto" hangingPunct="1">
              <a:spcAft>
                <a:spcPts val="0"/>
              </a:spcAft>
              <a:defRPr/>
            </a:pPr>
            <a:r>
              <a:rPr lang="ru-RU" sz="3200" dirty="0" smtClean="0"/>
              <a:t>Перечень выпускных экзаменов </a:t>
            </a:r>
            <a:br>
              <a:rPr lang="ru-RU" sz="3200" dirty="0" smtClean="0"/>
            </a:br>
            <a:r>
              <a:rPr lang="ru-RU" sz="3200" dirty="0" smtClean="0"/>
              <a:t>в 11 классе в 2024 году</a:t>
            </a:r>
          </a:p>
        </p:txBody>
      </p:sp>
      <p:sp>
        <p:nvSpPr>
          <p:cNvPr id="13314" name="Содержимое 2"/>
          <p:cNvSpPr>
            <a:spLocks noGrp="1"/>
          </p:cNvSpPr>
          <p:nvPr>
            <p:ph idx="1"/>
          </p:nvPr>
        </p:nvSpPr>
        <p:spPr>
          <a:xfrm>
            <a:off x="457200" y="1785938"/>
            <a:ext cx="8291264" cy="4739406"/>
          </a:xfrm>
        </p:spPr>
        <p:txBody>
          <a:bodyPr>
            <a:normAutofit fontScale="92500" lnSpcReduction="10000"/>
          </a:bodyPr>
          <a:lstStyle/>
          <a:p>
            <a:pPr marL="273050" indent="-273050" algn="just" eaLnBrk="1" hangingPunct="1">
              <a:buClr>
                <a:srgbClr val="EB641B"/>
              </a:buClr>
              <a:buFont typeface="Wingdings" pitchFamily="2" charset="2"/>
              <a:buChar char="Ø"/>
            </a:pPr>
            <a:r>
              <a:rPr lang="ru-RU" sz="3200" dirty="0" smtClean="0">
                <a:latin typeface="Times New Roman" pitchFamily="18" charset="0"/>
                <a:cs typeface="Times New Roman" pitchFamily="18" charset="0"/>
              </a:rPr>
              <a:t>количество </a:t>
            </a:r>
            <a:r>
              <a:rPr lang="ru-RU" sz="3200" b="1" dirty="0" smtClean="0">
                <a:latin typeface="Times New Roman" pitchFamily="18" charset="0"/>
                <a:cs typeface="Times New Roman" pitchFamily="18" charset="0"/>
              </a:rPr>
              <a:t>обязательных</a:t>
            </a:r>
            <a:r>
              <a:rPr lang="ru-RU" sz="3200" dirty="0" smtClean="0">
                <a:latin typeface="Times New Roman" pitchFamily="18" charset="0"/>
                <a:cs typeface="Times New Roman" pitchFamily="18" charset="0"/>
              </a:rPr>
              <a:t> экзаменов – </a:t>
            </a:r>
            <a:r>
              <a:rPr lang="ru-RU" sz="3200" b="1" dirty="0" smtClean="0">
                <a:latin typeface="Times New Roman" pitchFamily="18" charset="0"/>
                <a:cs typeface="Times New Roman" pitchFamily="18" charset="0"/>
              </a:rPr>
              <a:t>2 (русский язык и математика);</a:t>
            </a:r>
          </a:p>
          <a:p>
            <a:pPr marL="273050" indent="-273050" algn="just" eaLnBrk="1" hangingPunct="1">
              <a:buClr>
                <a:srgbClr val="EB641B"/>
              </a:buClr>
              <a:buFont typeface="Wingdings" pitchFamily="2" charset="2"/>
              <a:buChar char="Ø"/>
            </a:pPr>
            <a:r>
              <a:rPr lang="ru-RU" sz="3200" b="1" dirty="0" smtClean="0">
                <a:latin typeface="Times New Roman" pitchFamily="18" charset="0"/>
                <a:cs typeface="Times New Roman" pitchFamily="18" charset="0"/>
              </a:rPr>
              <a:t>Математику выбираем только одного уровня</a:t>
            </a:r>
            <a:r>
              <a:rPr lang="ru-RU" sz="3200" b="1" dirty="0">
                <a:latin typeface="Times New Roman" pitchFamily="18" charset="0"/>
                <a:cs typeface="Times New Roman" pitchFamily="18" charset="0"/>
              </a:rPr>
              <a:t> </a:t>
            </a:r>
            <a:r>
              <a:rPr lang="ru-RU" sz="3200" b="1" dirty="0" smtClean="0">
                <a:latin typeface="Times New Roman" pitchFamily="18" charset="0"/>
                <a:cs typeface="Times New Roman" pitchFamily="18" charset="0"/>
              </a:rPr>
              <a:t>(база или профиль);</a:t>
            </a:r>
          </a:p>
          <a:p>
            <a:pPr marL="273050" indent="-273050" algn="just" eaLnBrk="1" hangingPunct="1">
              <a:buClr>
                <a:srgbClr val="EB641B"/>
              </a:buClr>
              <a:buFont typeface="Wingdings" pitchFamily="2" charset="2"/>
              <a:buChar char="Ø"/>
            </a:pPr>
            <a:r>
              <a:rPr lang="ru-RU" sz="3200" dirty="0" smtClean="0">
                <a:latin typeface="Times New Roman" pitchFamily="18" charset="0"/>
                <a:cs typeface="Times New Roman" pitchFamily="18" charset="0"/>
              </a:rPr>
              <a:t>предметы по выбору: </a:t>
            </a:r>
            <a:r>
              <a:rPr lang="ru-RU" sz="3200" dirty="0"/>
              <a:t>физика, химия, биология, литература, география, история, обществознание, иностранные </a:t>
            </a:r>
            <a:r>
              <a:rPr lang="ru-RU" sz="3200" dirty="0" smtClean="0"/>
              <a:t>языки (английский, немецкий , французский, испанский, китайский), информатика</a:t>
            </a:r>
            <a:r>
              <a:rPr lang="ru-RU" sz="3200" dirty="0">
                <a:latin typeface="Times New Roman" pitchFamily="18" charset="0"/>
                <a:cs typeface="Times New Roman" pitchFamily="18" charset="0"/>
              </a:rPr>
              <a:t> </a:t>
            </a:r>
            <a:r>
              <a:rPr lang="ru-RU" sz="3200" dirty="0" smtClean="0">
                <a:latin typeface="Times New Roman" pitchFamily="18" charset="0"/>
                <a:cs typeface="Times New Roman" pitchFamily="18" charset="0"/>
              </a:rPr>
              <a:t>и ИКТ. </a:t>
            </a:r>
          </a:p>
          <a:p>
            <a:pPr marL="273050" indent="-273050" algn="just" eaLnBrk="1" hangingPunct="1">
              <a:buClr>
                <a:srgbClr val="EB641B"/>
              </a:buClr>
              <a:buFont typeface="Wingdings" pitchFamily="2" charset="2"/>
              <a:buChar char="Ø"/>
            </a:pPr>
            <a:r>
              <a:rPr lang="ru-RU" sz="3200" dirty="0" smtClean="0">
                <a:latin typeface="Times New Roman" pitchFamily="18" charset="0"/>
                <a:cs typeface="Times New Roman" pitchFamily="18" charset="0"/>
              </a:rPr>
              <a:t>(изменение предметов – подтвердить документально)</a:t>
            </a:r>
            <a:endParaRPr lang="ru-RU" dirty="0" smtClean="0">
              <a:latin typeface="Times New Roman" pitchFamily="18" charset="0"/>
              <a:cs typeface="Times New Roman" pitchFamily="18" charset="0"/>
            </a:endParaRPr>
          </a:p>
          <a:p>
            <a:pPr marL="273050" indent="-273050" algn="just" eaLnBrk="1" hangingPunct="1">
              <a:buClr>
                <a:srgbClr val="EB641B"/>
              </a:buClr>
              <a:buFont typeface="Wingdings 3" pitchFamily="18" charset="2"/>
              <a:buNone/>
            </a:pPr>
            <a:endParaRPr lang="ru-RU" b="1" dirty="0" smtClean="0">
              <a:latin typeface="Times New Roman" pitchFamily="18" charset="0"/>
              <a:cs typeface="Times New Roman" pitchFamily="18" charset="0"/>
            </a:endParaRPr>
          </a:p>
          <a:p>
            <a:pPr marL="273050" indent="-273050" eaLnBrk="1" hangingPunct="1">
              <a:buClr>
                <a:srgbClr val="EB641B"/>
              </a:buClr>
              <a:buFont typeface="Wingdings 3" pitchFamily="18" charset="2"/>
              <a:buNone/>
            </a:pPr>
            <a:endParaRPr lang="ru-RU"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Изменения предметов при поступлении</a:t>
            </a:r>
            <a:endParaRPr lang="ru-RU" dirty="0"/>
          </a:p>
        </p:txBody>
      </p:sp>
      <p:sp>
        <p:nvSpPr>
          <p:cNvPr id="3" name="Объект 2"/>
          <p:cNvSpPr>
            <a:spLocks noGrp="1"/>
          </p:cNvSpPr>
          <p:nvPr>
            <p:ph idx="1"/>
          </p:nvPr>
        </p:nvSpPr>
        <p:spPr/>
        <p:txBody>
          <a:bodyPr/>
          <a:lstStyle/>
          <a:p>
            <a:r>
              <a:rPr lang="ru-RU" dirty="0"/>
              <a:t>П</a:t>
            </a:r>
            <a:r>
              <a:rPr lang="ru-RU" dirty="0" smtClean="0"/>
              <a:t>исьмо </a:t>
            </a:r>
            <a:r>
              <a:rPr lang="ru-RU" dirty="0" err="1"/>
              <a:t>Минобрнауки</a:t>
            </a:r>
            <a:r>
              <a:rPr lang="ru-RU" dirty="0"/>
              <a:t> </a:t>
            </a:r>
            <a:r>
              <a:rPr lang="ru-RU" dirty="0">
                <a:hlinkClick r:id="rId2"/>
              </a:rPr>
              <a:t>с проектом приказа о перечне вступительных испытаний</a:t>
            </a:r>
            <a:r>
              <a:rPr lang="ru-RU" dirty="0"/>
              <a:t> при приеме на обучение по программам </a:t>
            </a:r>
            <a:r>
              <a:rPr lang="ru-RU" dirty="0" err="1"/>
              <a:t>бакалавриата</a:t>
            </a:r>
            <a:r>
              <a:rPr lang="ru-RU" dirty="0"/>
              <a:t> и </a:t>
            </a:r>
            <a:r>
              <a:rPr lang="ru-RU" dirty="0" err="1"/>
              <a:t>специалитета</a:t>
            </a:r>
            <a:r>
              <a:rPr lang="ru-RU" dirty="0"/>
              <a:t>. Если его примут, то на ряде специальностей изменится список предметов, которые нужно сдавать абитуриентам.</a:t>
            </a:r>
          </a:p>
          <a:p>
            <a:r>
              <a:rPr lang="ru-RU" dirty="0"/>
              <a:t>Например, на некоторые направления не будут принимать результаты </a:t>
            </a:r>
            <a:r>
              <a:rPr lang="ru-RU" dirty="0" smtClean="0"/>
              <a:t>обществознания</a:t>
            </a:r>
            <a:r>
              <a:rPr lang="ru-RU" dirty="0"/>
              <a:t> На многих программах собираются убрать иностранный язык.</a:t>
            </a:r>
          </a:p>
          <a:p>
            <a:r>
              <a:rPr lang="ru-RU" dirty="0"/>
              <a:t>Документ еще на стадии проекта, но по закону правила для приемной кампании должны утвердить до 1 декабря 2024 года. Если изменения примут, они вступят в силу уже в кампанию 2025/26 учебного года.</a:t>
            </a:r>
            <a:endParaRPr lang="ru-RU" dirty="0"/>
          </a:p>
        </p:txBody>
      </p:sp>
    </p:spTree>
    <p:extLst>
      <p:ext uri="{BB962C8B-B14F-4D97-AF65-F5344CB8AC3E}">
        <p14:creationId xmlns:p14="http://schemas.microsoft.com/office/powerpoint/2010/main" val="4676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84632"/>
            <a:ext cx="8856984" cy="1609344"/>
          </a:xfrm>
        </p:spPr>
        <p:txBody>
          <a:bodyPr>
            <a:normAutofit/>
          </a:bodyPr>
          <a:lstStyle/>
          <a:p>
            <a:r>
              <a:rPr lang="ru-RU" sz="2000" b="1" dirty="0">
                <a:solidFill>
                  <a:srgbClr val="FF0000"/>
                </a:solidFill>
              </a:rPr>
              <a:t>Минимальное количество баллов </a:t>
            </a:r>
            <a:r>
              <a:rPr lang="ru-RU" sz="1600" b="1" dirty="0"/>
              <a:t>единого государственного экзамена по общеобразовательным предметам, соответствующим специальности или направлению подготовки, по которым проводится прием на обучение в образовательных организациях, находящихся в ведении Министерства науки и высшего образования Российской Федерации, </a:t>
            </a:r>
            <a:r>
              <a:rPr lang="ru-RU" sz="2000" b="1" dirty="0">
                <a:solidFill>
                  <a:srgbClr val="FF0000"/>
                </a:solidFill>
              </a:rPr>
              <a:t>на </a:t>
            </a:r>
            <a:r>
              <a:rPr lang="ru-RU" sz="2000" b="1" dirty="0" smtClean="0">
                <a:solidFill>
                  <a:srgbClr val="FF0000"/>
                </a:solidFill>
              </a:rPr>
              <a:t>2024/25 </a:t>
            </a:r>
            <a:r>
              <a:rPr lang="ru-RU" sz="1600" b="1" dirty="0"/>
              <a:t>учебный год</a:t>
            </a:r>
            <a:endParaRPr lang="ru-RU" sz="1600" dirty="0"/>
          </a:p>
        </p:txBody>
      </p:sp>
      <p:pic>
        <p:nvPicPr>
          <p:cNvPr id="5" name="Объект 4"/>
          <p:cNvPicPr>
            <a:picLocks noGrp="1" noChangeAspect="1"/>
          </p:cNvPicPr>
          <p:nvPr>
            <p:ph idx="1"/>
          </p:nvPr>
        </p:nvPicPr>
        <p:blipFill>
          <a:blip r:embed="rId2"/>
          <a:stretch>
            <a:fillRect/>
          </a:stretch>
        </p:blipFill>
        <p:spPr>
          <a:xfrm>
            <a:off x="899592" y="2113478"/>
            <a:ext cx="7344816" cy="4678921"/>
          </a:xfrm>
          <a:prstGeom prst="rect">
            <a:avLst/>
          </a:prstGeom>
        </p:spPr>
      </p:pic>
    </p:spTree>
    <p:extLst>
      <p:ext uri="{BB962C8B-B14F-4D97-AF65-F5344CB8AC3E}">
        <p14:creationId xmlns:p14="http://schemas.microsoft.com/office/powerpoint/2010/main" val="1911869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t>В </a:t>
            </a:r>
            <a:r>
              <a:rPr lang="ru-RU" sz="2800" dirty="0" smtClean="0"/>
              <a:t>2025 </a:t>
            </a:r>
            <a:r>
              <a:rPr lang="ru-RU" sz="2800" dirty="0"/>
              <a:t>году для получения аттестата установлены следующие минимальные пороги... </a:t>
            </a:r>
          </a:p>
        </p:txBody>
      </p:sp>
      <p:pic>
        <p:nvPicPr>
          <p:cNvPr id="4" name="Объект 3"/>
          <p:cNvPicPr>
            <a:picLocks noGrp="1" noChangeAspect="1"/>
          </p:cNvPicPr>
          <p:nvPr>
            <p:ph idx="1"/>
          </p:nvPr>
        </p:nvPicPr>
        <p:blipFill>
          <a:blip r:embed="rId2"/>
          <a:stretch>
            <a:fillRect/>
          </a:stretch>
        </p:blipFill>
        <p:spPr>
          <a:xfrm>
            <a:off x="685800" y="2420888"/>
            <a:ext cx="8128745" cy="2448272"/>
          </a:xfrm>
          <a:prstGeom prst="rect">
            <a:avLst/>
          </a:prstGeom>
        </p:spPr>
      </p:pic>
    </p:spTree>
    <p:extLst>
      <p:ext uri="{BB962C8B-B14F-4D97-AF65-F5344CB8AC3E}">
        <p14:creationId xmlns:p14="http://schemas.microsoft.com/office/powerpoint/2010/main" val="43803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t>Участники ГИА</a:t>
            </a:r>
            <a:endParaRPr lang="ru-RU" dirty="0"/>
          </a:p>
        </p:txBody>
      </p:sp>
      <p:sp>
        <p:nvSpPr>
          <p:cNvPr id="2" name="Содержимое 1"/>
          <p:cNvSpPr>
            <a:spLocks noGrp="1"/>
          </p:cNvSpPr>
          <p:nvPr>
            <p:ph idx="1"/>
          </p:nvPr>
        </p:nvSpPr>
        <p:spPr>
          <a:xfrm>
            <a:off x="251520" y="1628800"/>
            <a:ext cx="8712968" cy="4968552"/>
          </a:xfrm>
        </p:spPr>
        <p:txBody>
          <a:bodyPr>
            <a:normAutofit/>
          </a:bodyPr>
          <a:lstStyle/>
          <a:p>
            <a:r>
              <a:rPr lang="ru-RU" sz="3200" dirty="0" smtClean="0"/>
              <a:t>К ГИА допускаются обучающиеся, не имеющие академической задолженности и </a:t>
            </a:r>
            <a:r>
              <a:rPr lang="ru-RU" sz="3200" b="1" dirty="0" smtClean="0"/>
              <a:t>в полном объеме выполнившие учебный план</a:t>
            </a:r>
            <a:r>
              <a:rPr lang="ru-RU" sz="3200" dirty="0" smtClean="0"/>
              <a:t> или индивидуальный учебный план (</a:t>
            </a:r>
            <a:r>
              <a:rPr lang="ru-RU" sz="3200" b="1" dirty="0" smtClean="0"/>
              <a:t>имеющие отметки не ниже удовлетворительных).</a:t>
            </a:r>
          </a:p>
          <a:p>
            <a:r>
              <a:rPr lang="ru-RU" sz="3200" b="1" dirty="0" smtClean="0"/>
              <a:t>Защитившие проект на ступени среднего общего образования.</a:t>
            </a:r>
          </a:p>
          <a:p>
            <a:r>
              <a:rPr lang="ru-RU" sz="3200" b="1" dirty="0" smtClean="0"/>
              <a:t>Получившие зачет на итоговом сочинении.</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4624"/>
            <a:ext cx="8208911" cy="1656184"/>
          </a:xfrm>
        </p:spPr>
        <p:txBody>
          <a:bodyPr>
            <a:normAutofit/>
          </a:bodyPr>
          <a:lstStyle/>
          <a:p>
            <a:r>
              <a:rPr lang="ru-RU" dirty="0" smtClean="0"/>
              <a:t>Итоговое сочинение (Зачет)</a:t>
            </a:r>
            <a:endParaRPr lang="ru-RU" dirty="0"/>
          </a:p>
        </p:txBody>
      </p:sp>
      <p:sp>
        <p:nvSpPr>
          <p:cNvPr id="3" name="Объект 2"/>
          <p:cNvSpPr>
            <a:spLocks noGrp="1"/>
          </p:cNvSpPr>
          <p:nvPr>
            <p:ph idx="1"/>
          </p:nvPr>
        </p:nvSpPr>
        <p:spPr>
          <a:xfrm>
            <a:off x="323528" y="1268760"/>
            <a:ext cx="8424935" cy="5589240"/>
          </a:xfrm>
        </p:spPr>
        <p:txBody>
          <a:bodyPr>
            <a:normAutofit fontScale="92500" lnSpcReduction="10000"/>
          </a:bodyPr>
          <a:lstStyle/>
          <a:p>
            <a:r>
              <a:rPr lang="ru-RU" sz="2400" b="1" dirty="0"/>
              <a:t>Расписание (дата проведения итогового сочинения):</a:t>
            </a:r>
            <a:r>
              <a:rPr lang="ru-RU" sz="2400" dirty="0"/>
              <a:t> </a:t>
            </a:r>
            <a:br>
              <a:rPr lang="ru-RU" sz="2400" dirty="0"/>
            </a:br>
            <a:r>
              <a:rPr lang="ru-RU" sz="2400" dirty="0"/>
              <a:t>Итоговое сочинение по литературе проводится в первую рабочую среду декабря, февраля и мая. В текущем учебном году это следующие даты: </a:t>
            </a:r>
            <a:endParaRPr lang="ru-RU" sz="2400" dirty="0" smtClean="0"/>
          </a:p>
          <a:p>
            <a:pPr fontAlgn="base"/>
            <a:r>
              <a:rPr lang="ru-RU" sz="3000" dirty="0"/>
              <a:t>4</a:t>
            </a:r>
            <a:r>
              <a:rPr lang="ru-RU" sz="3000" dirty="0" smtClean="0"/>
              <a:t> </a:t>
            </a:r>
            <a:r>
              <a:rPr lang="ru-RU" sz="3000" dirty="0"/>
              <a:t>декабря — основная дата;</a:t>
            </a:r>
          </a:p>
          <a:p>
            <a:pPr fontAlgn="base"/>
            <a:r>
              <a:rPr lang="ru-RU" sz="3000" dirty="0"/>
              <a:t>5</a:t>
            </a:r>
            <a:r>
              <a:rPr lang="ru-RU" sz="3000" dirty="0" smtClean="0"/>
              <a:t> </a:t>
            </a:r>
            <a:r>
              <a:rPr lang="ru-RU" sz="3000" dirty="0"/>
              <a:t>февраля — запасная дата;</a:t>
            </a:r>
          </a:p>
          <a:p>
            <a:pPr fontAlgn="base"/>
            <a:r>
              <a:rPr lang="ru-RU" sz="3000" dirty="0"/>
              <a:t>9</a:t>
            </a:r>
            <a:r>
              <a:rPr lang="ru-RU" sz="3000" dirty="0" smtClean="0"/>
              <a:t> </a:t>
            </a:r>
            <a:r>
              <a:rPr lang="ru-RU" sz="3000" dirty="0" err="1" smtClean="0"/>
              <a:t>апрея</a:t>
            </a:r>
            <a:r>
              <a:rPr lang="ru-RU" sz="3000" dirty="0" smtClean="0"/>
              <a:t> </a:t>
            </a:r>
            <a:r>
              <a:rPr lang="ru-RU" sz="3000" dirty="0"/>
              <a:t>— запасная </a:t>
            </a:r>
            <a:r>
              <a:rPr lang="ru-RU" sz="3000" dirty="0" smtClean="0"/>
              <a:t>дата</a:t>
            </a:r>
            <a:r>
              <a:rPr lang="ru-RU" sz="3600" dirty="0"/>
              <a:t/>
            </a:r>
            <a:br>
              <a:rPr lang="ru-RU" sz="3600" dirty="0"/>
            </a:br>
            <a:r>
              <a:rPr lang="ru-RU" sz="2600" dirty="0" smtClean="0"/>
              <a:t>Продолжительность   </a:t>
            </a:r>
            <a:r>
              <a:rPr lang="ru-RU" sz="2600" dirty="0"/>
              <a:t>написания   итогового   сочинения    (изложения)    составляет </a:t>
            </a:r>
            <a:r>
              <a:rPr lang="ru-RU" sz="2600" b="1" dirty="0"/>
              <a:t>3 часа 55 </a:t>
            </a:r>
            <a:r>
              <a:rPr lang="ru-RU" sz="2600" dirty="0"/>
              <a:t>минут (235 минут).</a:t>
            </a:r>
          </a:p>
          <a:p>
            <a:r>
              <a:rPr lang="ru-RU" sz="2600" dirty="0"/>
              <a:t>Для   участников    итогового   сочинения    (изложения)   с   ОВЗ,   детей-инвалидов и инвалидов продолжительность написания итогового сочинения (изложения) увеличивается на 1,5 часа. </a:t>
            </a:r>
            <a:br>
              <a:rPr lang="ru-RU" sz="2600" dirty="0"/>
            </a:br>
            <a:endParaRPr lang="ru-RU" sz="2600" b="1" dirty="0"/>
          </a:p>
          <a:p>
            <a:pPr marL="0" indent="0">
              <a:buNone/>
            </a:pPr>
            <a:r>
              <a:rPr lang="ru-RU" sz="2000" dirty="0"/>
              <a:t/>
            </a:r>
            <a:br>
              <a:rPr lang="ru-RU" sz="2000" dirty="0"/>
            </a:br>
            <a:endParaRPr lang="ru-RU" sz="2000" dirty="0"/>
          </a:p>
        </p:txBody>
      </p:sp>
    </p:spTree>
    <p:extLst>
      <p:ext uri="{BB962C8B-B14F-4D97-AF65-F5344CB8AC3E}">
        <p14:creationId xmlns:p14="http://schemas.microsoft.com/office/powerpoint/2010/main" val="280644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5201" y="624110"/>
            <a:ext cx="6589199" cy="644650"/>
          </a:xfrm>
        </p:spPr>
        <p:txBody>
          <a:bodyPr>
            <a:normAutofit fontScale="90000"/>
          </a:bodyPr>
          <a:lstStyle/>
          <a:p>
            <a:r>
              <a:rPr lang="ru-RU" dirty="0" smtClean="0"/>
              <a:t>Заявление на сочинение</a:t>
            </a:r>
            <a:endParaRPr lang="ru-RU" dirty="0"/>
          </a:p>
        </p:txBody>
      </p:sp>
      <p:sp>
        <p:nvSpPr>
          <p:cNvPr id="3" name="Объект 2"/>
          <p:cNvSpPr>
            <a:spLocks noGrp="1"/>
          </p:cNvSpPr>
          <p:nvPr>
            <p:ph idx="1"/>
          </p:nvPr>
        </p:nvSpPr>
        <p:spPr>
          <a:xfrm>
            <a:off x="251520" y="1196752"/>
            <a:ext cx="8712967" cy="5544616"/>
          </a:xfrm>
        </p:spPr>
        <p:txBody>
          <a:bodyPr>
            <a:normAutofit/>
          </a:bodyPr>
          <a:lstStyle/>
          <a:p>
            <a:r>
              <a:rPr lang="ru-RU" sz="2400" dirty="0"/>
              <a:t>Для участия в итоговом сочинении (изложении) обучающиеся XI (XII) классов подают </a:t>
            </a:r>
            <a:r>
              <a:rPr lang="ru-RU" sz="2400" b="1" dirty="0"/>
              <a:t>заявления </a:t>
            </a:r>
            <a:r>
              <a:rPr lang="ru-RU" sz="2400" b="1" dirty="0" smtClean="0"/>
              <a:t> </a:t>
            </a:r>
            <a:r>
              <a:rPr lang="ru-RU" sz="2400" b="1" dirty="0"/>
              <a:t>и согласия на обработку персональных данных </a:t>
            </a:r>
            <a:r>
              <a:rPr lang="ru-RU" sz="2400" dirty="0" smtClean="0"/>
              <a:t>в </a:t>
            </a:r>
            <a:r>
              <a:rPr lang="ru-RU" sz="2400" dirty="0"/>
              <a:t>образовательные организации, в которых обучающиеся осваивают образовательные программы среднего общего </a:t>
            </a:r>
            <a:r>
              <a:rPr lang="ru-RU" sz="2400" dirty="0" smtClean="0"/>
              <a:t>образования.</a:t>
            </a:r>
          </a:p>
          <a:p>
            <a:pPr marL="342900" lvl="2" indent="-342900"/>
            <a:r>
              <a:rPr lang="ru-RU" sz="2400" dirty="0"/>
              <a:t>Участники итогового сочинения (изложения) с ОВЗ при подаче заявления на участие в итоговом сочинении (изложении) предъявляют копию рекомендаций ПМПК, а участники итогового сочинения (изложения) – дети-инвалиды и инвалиды – справку, подтверждающую инвалидность.</a:t>
            </a:r>
          </a:p>
          <a:p>
            <a:endParaRPr lang="ru-RU" dirty="0"/>
          </a:p>
        </p:txBody>
      </p:sp>
    </p:spTree>
    <p:extLst>
      <p:ext uri="{BB962C8B-B14F-4D97-AF65-F5344CB8AC3E}">
        <p14:creationId xmlns:p14="http://schemas.microsoft.com/office/powerpoint/2010/main" val="13408291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2074</TotalTime>
  <Words>1063</Words>
  <Application>Microsoft Office PowerPoint</Application>
  <PresentationFormat>Экран (4:3)</PresentationFormat>
  <Paragraphs>105</Paragraphs>
  <Slides>24</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24</vt:i4>
      </vt:variant>
    </vt:vector>
  </HeadingPairs>
  <TitlesOfParts>
    <vt:vector size="33" baseType="lpstr">
      <vt:lpstr>Arial</vt:lpstr>
      <vt:lpstr>Calibri</vt:lpstr>
      <vt:lpstr>Cambria</vt:lpstr>
      <vt:lpstr>Rockwell</vt:lpstr>
      <vt:lpstr>Rockwell Condensed</vt:lpstr>
      <vt:lpstr>Times New Roman</vt:lpstr>
      <vt:lpstr>Wingdings</vt:lpstr>
      <vt:lpstr>Wingdings 3</vt:lpstr>
      <vt:lpstr>Дерево</vt:lpstr>
      <vt:lpstr>Порядок организации и проведения ГИА, сочинения ( изложения)  в11-х классах  в 2025 году</vt:lpstr>
      <vt:lpstr>Формы проведения ГИА</vt:lpstr>
      <vt:lpstr>Перечень выпускных экзаменов  в 11 классе в 2024 году</vt:lpstr>
      <vt:lpstr>Изменения предметов при поступлении</vt:lpstr>
      <vt:lpstr>Минимальное количество баллов единого государственного экзамена по общеобразовательным предметам, соответствующим специальности или направлению подготовки, по которым проводится прием на обучение в образовательных организациях, находящихся в ведении Министерства науки и высшего образования Российской Федерации, на 2024/25 учебный год</vt:lpstr>
      <vt:lpstr>В 2025 году для получения аттестата установлены следующие минимальные пороги... </vt:lpstr>
      <vt:lpstr>Участники ГИА</vt:lpstr>
      <vt:lpstr>Итоговое сочинение (Зачет)</vt:lpstr>
      <vt:lpstr>Заявление на сочинение</vt:lpstr>
      <vt:lpstr>Удаление с экзамена</vt:lpstr>
      <vt:lpstr>Повторный допуск к написанию итогового сочинения (изложения) </vt:lpstr>
      <vt:lpstr>Ознакомление с результатами и срок действия</vt:lpstr>
      <vt:lpstr>Процедура проведения сочинения (изложения) ;экзамена</vt:lpstr>
      <vt:lpstr>Проведение экзамена </vt:lpstr>
      <vt:lpstr>Проведение экзамена</vt:lpstr>
      <vt:lpstr>Презентация PowerPoint</vt:lpstr>
      <vt:lpstr>Во время экзамена:</vt:lpstr>
      <vt:lpstr>Запрещается:</vt:lpstr>
      <vt:lpstr>Проведение экзамена</vt:lpstr>
      <vt:lpstr>После окончания экзамена</vt:lpstr>
      <vt:lpstr>Повторно к сдаче ГИА допускаются:</vt:lpstr>
      <vt:lpstr>Пересдача в июле</vt:lpstr>
      <vt:lpstr>Пересдача в сентябре</vt:lpstr>
      <vt:lpstr>Подача апелляций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организации и проведения Г(И)А в 9-х классах в 2009 году</dc:title>
  <dc:creator>1</dc:creator>
  <cp:lastModifiedBy>Михайлова</cp:lastModifiedBy>
  <cp:revision>215</cp:revision>
  <cp:lastPrinted>2022-09-22T12:45:45Z</cp:lastPrinted>
  <dcterms:created xsi:type="dcterms:W3CDTF">2009-05-04T10:27:48Z</dcterms:created>
  <dcterms:modified xsi:type="dcterms:W3CDTF">2024-09-24T14:50:07Z</dcterms:modified>
</cp:coreProperties>
</file>