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61" r:id="rId2"/>
    <p:sldId id="265" r:id="rId3"/>
    <p:sldId id="266" r:id="rId4"/>
    <p:sldId id="267" r:id="rId5"/>
    <p:sldId id="279" r:id="rId6"/>
    <p:sldId id="270" r:id="rId7"/>
    <p:sldId id="271" r:id="rId8"/>
    <p:sldId id="272" r:id="rId9"/>
    <p:sldId id="273" r:id="rId10"/>
    <p:sldId id="284" r:id="rId11"/>
    <p:sldId id="274" r:id="rId12"/>
    <p:sldId id="275" r:id="rId13"/>
    <p:sldId id="276" r:id="rId14"/>
    <p:sldId id="280" r:id="rId15"/>
  </p:sldIdLst>
  <p:sldSz cx="9144000" cy="6858000" type="screen4x3"/>
  <p:notesSz cx="6761163" cy="9942513"/>
  <p:embeddedFontLst>
    <p:embeddedFont>
      <p:font typeface="Wingdings 2" panose="05020102010507070707" pitchFamily="18" charset="2"/>
      <p:regular r:id="rId16"/>
    </p:embeddedFont>
    <p:embeddedFont>
      <p:font typeface="Matilda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ucida Sans Unicode" panose="020B0602030504020204" pitchFamily="34" charset="0"/>
      <p:regular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109" d="100"/>
          <a:sy n="109" d="100"/>
        </p:scale>
        <p:origin x="168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24.09.2024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ol.tver.ru/school/51/static_pages/256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4104456"/>
            <a:chOff x="1115616" y="2955212"/>
            <a:chExt cx="7165477" cy="390576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2675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atilda" pitchFamily="2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6400070"/>
              <a:ext cx="7165477" cy="46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6">
                    <a:lumMod val="50000"/>
                  </a:schemeClr>
                </a:solidFill>
                <a:latin typeface="Matilda" pitchFamily="2" charset="0"/>
                <a:cs typeface="Arial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5944" y="836713"/>
            <a:ext cx="7198504" cy="489654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9-х классах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437112"/>
            <a:ext cx="6400800" cy="1944216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Всю необходимую информацию можно получить у ответственного за организацию и проведение ГИА – 9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заместителя директора по УВР О.Н. Михайловой </a:t>
            </a:r>
          </a:p>
          <a:p>
            <a:pPr eaLnBrk="1" hangingPunct="1">
              <a:spcBef>
                <a:spcPts val="0"/>
              </a:spcBef>
            </a:pPr>
            <a:r>
              <a:rPr lang="ru-RU" sz="1800" dirty="0">
                <a:solidFill>
                  <a:schemeClr val="tx1"/>
                </a:solidFill>
              </a:rPr>
              <a:t>в кабинете 214.</a:t>
            </a:r>
          </a:p>
          <a:p>
            <a:pPr eaLnBrk="1" hangingPunct="1"/>
            <a:r>
              <a:rPr lang="ru-RU" sz="1800" dirty="0">
                <a:solidFill>
                  <a:schemeClr val="tx1"/>
                </a:solidFill>
              </a:rPr>
              <a:t>Информация размещена на школьном сайте.</a:t>
            </a:r>
          </a:p>
          <a:p>
            <a:r>
              <a:rPr lang="en-US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sz="2000" dirty="0" smtClean="0">
                <a:solidFill>
                  <a:schemeClr val="tx1"/>
                </a:solidFill>
                <a:hlinkClick r:id="rId2"/>
              </a:rPr>
              <a:t>school.tver.ru/school/51/static_pages/2560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648072"/>
          </a:xfrm>
        </p:spPr>
        <p:txBody>
          <a:bodyPr/>
          <a:lstStyle/>
          <a:p>
            <a:r>
              <a:rPr lang="ru-RU" dirty="0" smtClean="0"/>
              <a:t>Чем можно пользоваться: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7920880" cy="6264696"/>
          </a:xfrm>
        </p:spPr>
        <p:txBody>
          <a:bodyPr/>
          <a:lstStyle/>
          <a:p>
            <a:r>
              <a:rPr lang="ru-RU" sz="2400" b="1" dirty="0"/>
              <a:t>Русский язык</a:t>
            </a:r>
            <a:r>
              <a:rPr lang="ru-RU" sz="2400" dirty="0"/>
              <a:t>: орфографический словарь</a:t>
            </a:r>
          </a:p>
          <a:p>
            <a:r>
              <a:rPr lang="ru-RU" sz="2400" b="1" dirty="0"/>
              <a:t>Математика</a:t>
            </a:r>
            <a:r>
              <a:rPr lang="ru-RU" sz="2400" dirty="0"/>
              <a:t>: </a:t>
            </a:r>
            <a:r>
              <a:rPr lang="ru-RU" sz="2400" dirty="0" smtClean="0"/>
              <a:t>линейка </a:t>
            </a:r>
            <a:r>
              <a:rPr lang="ru-RU" sz="2400" dirty="0"/>
              <a:t>и справочные материалы, содержащие основные формулы курса математики</a:t>
            </a:r>
          </a:p>
          <a:p>
            <a:r>
              <a:rPr lang="ru-RU" sz="2400" b="1" dirty="0"/>
              <a:t>Физика</a:t>
            </a:r>
            <a:r>
              <a:rPr lang="ru-RU" sz="2400" dirty="0"/>
              <a:t>: непрограммируемый калькулятор, линейка, лабораторное оборудование</a:t>
            </a:r>
          </a:p>
          <a:p>
            <a:r>
              <a:rPr lang="ru-RU" sz="2400" b="1" dirty="0"/>
              <a:t>Химия</a:t>
            </a:r>
            <a:r>
              <a:rPr lang="ru-RU" sz="2400" dirty="0"/>
              <a:t>: непрограммируемый калькулятор, лабораторное оборудование, периодическая система элементов Д.И. Менделеева, таблица растворимости солей, кислот и оснований в воде, электрохимический ряд напряжений металлов</a:t>
            </a:r>
          </a:p>
          <a:p>
            <a:r>
              <a:rPr lang="ru-RU" sz="2400" b="1" dirty="0"/>
              <a:t>Биология</a:t>
            </a:r>
            <a:r>
              <a:rPr lang="ru-RU" sz="2400" dirty="0"/>
              <a:t>: непрограммируемый калькулятор, линейка</a:t>
            </a:r>
          </a:p>
          <a:p>
            <a:r>
              <a:rPr lang="ru-RU" sz="2400" b="1" dirty="0"/>
              <a:t>География</a:t>
            </a:r>
            <a:r>
              <a:rPr lang="ru-RU" sz="2400" dirty="0"/>
              <a:t>: непрограммируемый калькулятор, линейка, географические атласы для 7, 8, 9 классов</a:t>
            </a:r>
          </a:p>
          <a:p>
            <a:r>
              <a:rPr lang="ru-RU" sz="2400" b="1" dirty="0"/>
              <a:t>Литература</a:t>
            </a:r>
            <a:r>
              <a:rPr lang="ru-RU" sz="2400" dirty="0"/>
              <a:t>: полные тексты художественных произведений, сборники лирики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dirty="0"/>
              <a:t>Повторно к сдаче ГИА допускаются: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289451"/>
          </a:xfrm>
        </p:spPr>
        <p:txBody>
          <a:bodyPr/>
          <a:lstStyle/>
          <a:p>
            <a:r>
              <a:rPr lang="ru-RU" sz="2000" b="1" dirty="0"/>
              <a:t>9класс - получившие на ГИА неудовлетворительный результат по двум учебным предметам ;</a:t>
            </a:r>
          </a:p>
          <a:p>
            <a:r>
              <a:rPr lang="ru-RU" sz="2000" dirty="0"/>
              <a:t>не явившиеся на экзамены по уважительным причинам (болезнь или иные обстоятельства, подтвержденные документально);</a:t>
            </a:r>
          </a:p>
          <a:p>
            <a:r>
              <a:rPr lang="ru-RU" sz="2000" dirty="0"/>
              <a:t>не завершившие выполнение экзаменационной работы по уважительным причинам (болезнь или иные обстоятельства, подтвержденные документально);</a:t>
            </a:r>
          </a:p>
          <a:p>
            <a:r>
              <a:rPr lang="ru-RU" sz="2000" dirty="0"/>
              <a:t>апелляция которых о нарушении установленного порядка проведения экзамена конфликтной комиссией была удовлетворена;</a:t>
            </a:r>
          </a:p>
          <a:p>
            <a:r>
              <a:rPr lang="ru-RU" sz="2000" dirty="0"/>
              <a:t>результаты которых были аннулированы ГЭК в случае выявления фактов нарушений установленного порядка проведения ГИА, совершенных лицами, указанными в пункте 37 Порядка.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654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/>
              <a:t>Пересдача в сентябре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836712"/>
            <a:ext cx="7571184" cy="5688632"/>
          </a:xfrm>
        </p:spPr>
        <p:txBody>
          <a:bodyPr/>
          <a:lstStyle/>
          <a:p>
            <a:r>
              <a:rPr lang="ru-RU" dirty="0"/>
              <a:t>Обучающиеся, не прошедшие ГИА или получившие неудовлетворительные результаты:</a:t>
            </a:r>
          </a:p>
          <a:p>
            <a:r>
              <a:rPr lang="ru-RU" dirty="0"/>
              <a:t>более чем по двум </a:t>
            </a:r>
            <a:r>
              <a:rPr lang="ru-RU" dirty="0" smtClean="0"/>
              <a:t>предметам</a:t>
            </a:r>
            <a:r>
              <a:rPr lang="ru-RU" dirty="0"/>
              <a:t>, либо получившим повторно неудовлетворительный результат по одному из этих предметов на ОГЭ в дополнительные сроки, </a:t>
            </a:r>
          </a:p>
          <a:p>
            <a:r>
              <a:rPr lang="ru-RU" dirty="0"/>
              <a:t>предоставляется право пройти ГИА по соответствующим предметам </a:t>
            </a:r>
            <a:r>
              <a:rPr lang="ru-RU" b="1" dirty="0"/>
              <a:t>в сентябре </a:t>
            </a:r>
            <a:r>
              <a:rPr lang="ru-RU" b="1" dirty="0" smtClean="0"/>
              <a:t>2025г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00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sz="3200" dirty="0"/>
              <a:t>Подача апелляций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7427168" cy="6165304"/>
          </a:xfrm>
        </p:spPr>
        <p:txBody>
          <a:bodyPr/>
          <a:lstStyle/>
          <a:p>
            <a:pPr algn="just"/>
            <a:r>
              <a:rPr lang="ru-RU" sz="2800" dirty="0" smtClean="0"/>
              <a:t>о </a:t>
            </a:r>
            <a:r>
              <a:rPr lang="ru-RU" sz="2800" dirty="0"/>
              <a:t>нарушении процедуры проведения экзамена – </a:t>
            </a:r>
            <a:r>
              <a:rPr lang="ru-RU" sz="2800" b="1" dirty="0"/>
              <a:t>в день проведения экзамена</a:t>
            </a:r>
            <a:r>
              <a:rPr lang="ru-RU" sz="2800" dirty="0"/>
              <a:t>, </a:t>
            </a:r>
            <a:r>
              <a:rPr lang="ru-RU" sz="2800" b="1" dirty="0"/>
              <a:t>не выходя из ОУ-ППЭ,</a:t>
            </a:r>
          </a:p>
          <a:p>
            <a:pPr algn="just"/>
            <a:r>
              <a:rPr lang="ru-RU" sz="2800" dirty="0"/>
              <a:t>о несогласии с выставленными баллами- </a:t>
            </a:r>
            <a:r>
              <a:rPr lang="ru-RU" sz="2800" b="1" dirty="0"/>
              <a:t>в течение 2-х дней после официального объявления результатов экзамена</a:t>
            </a:r>
            <a:r>
              <a:rPr lang="ru-RU" sz="2800" dirty="0"/>
              <a:t>. (Баллы могут быть изменены как в сторону повышения, так и в сторону понижения.)</a:t>
            </a:r>
          </a:p>
          <a:p>
            <a:pPr algn="just">
              <a:buFont typeface="Wingdings 3" pitchFamily="18" charset="2"/>
              <a:buNone/>
            </a:pPr>
            <a:r>
              <a:rPr lang="ru-RU" sz="2800" dirty="0"/>
              <a:t>		Апелляции по содержанию КИМ не принимаются.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16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562074"/>
          </a:xfrm>
        </p:spPr>
        <p:txBody>
          <a:bodyPr/>
          <a:lstStyle/>
          <a:p>
            <a:r>
              <a:rPr lang="ru-RU" sz="4000" dirty="0"/>
              <a:t>Выставление итоговых отметок</a:t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616624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ru-RU" sz="2800" dirty="0"/>
              <a:t>Экзаменационные работы оцениваются </a:t>
            </a:r>
            <a:r>
              <a:rPr lang="ru-RU" sz="2800" b="1" dirty="0"/>
              <a:t>баллами и отметками </a:t>
            </a:r>
            <a:r>
              <a:rPr lang="ru-RU" sz="2800" dirty="0"/>
              <a:t>(по пятибалльной шкале).	</a:t>
            </a:r>
            <a:r>
              <a:rPr lang="ru-RU" sz="2800" b="1" dirty="0">
                <a:cs typeface="Lucida Sans Unicode" pitchFamily="34" charset="0"/>
              </a:rPr>
              <a:t>Итоговая отметка </a:t>
            </a:r>
            <a:r>
              <a:rPr lang="ru-RU" sz="2800" dirty="0">
                <a:cs typeface="Lucida Sans Unicode" pitchFamily="34" charset="0"/>
              </a:rPr>
              <a:t>выводится  как </a:t>
            </a:r>
            <a:r>
              <a:rPr lang="ru-RU" sz="2800" b="1" dirty="0">
                <a:cs typeface="Lucida Sans Unicode" pitchFamily="34" charset="0"/>
              </a:rPr>
              <a:t>среднее арифметическое</a:t>
            </a:r>
            <a:r>
              <a:rPr lang="ru-RU" sz="2800" dirty="0">
                <a:cs typeface="Lucida Sans Unicode" pitchFamily="34" charset="0"/>
              </a:rPr>
              <a:t> годовой отметки и отметки, полученной на экзамене в новой форме.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ru-RU" sz="2800" dirty="0">
                <a:cs typeface="Lucida Sans Unicode" pitchFamily="34" charset="0"/>
              </a:rPr>
              <a:t>		</a:t>
            </a:r>
            <a:r>
              <a:rPr lang="ru-RU" sz="2800" b="1" dirty="0">
                <a:cs typeface="Lucida Sans Unicode" pitchFamily="34" charset="0"/>
              </a:rPr>
              <a:t>При округлении </a:t>
            </a:r>
            <a:r>
              <a:rPr lang="ru-RU" sz="2800" dirty="0">
                <a:cs typeface="Lucida Sans Unicode" pitchFamily="34" charset="0"/>
              </a:rPr>
              <a:t>средней арифметической  итоговой отметки дробная часть не учитывается, если она меньше 0,5, и округляется в сторону более высокого балла, если дробная часть больше  или равна 0,5.</a:t>
            </a:r>
          </a:p>
        </p:txBody>
      </p:sp>
    </p:spTree>
    <p:extLst>
      <p:ext uri="{BB962C8B-B14F-4D97-AF65-F5344CB8AC3E}">
        <p14:creationId xmlns:p14="http://schemas.microsoft.com/office/powerpoint/2010/main" val="2260660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Формы проведения ГИА</a:t>
            </a:r>
            <a:br>
              <a:rPr lang="ru-RU" dirty="0"/>
            </a:br>
            <a:r>
              <a:rPr lang="ru-RU" dirty="0"/>
              <a:t>9 класс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1556792"/>
            <a:ext cx="7344816" cy="4525963"/>
          </a:xfrm>
        </p:spPr>
        <p:txBody>
          <a:bodyPr/>
          <a:lstStyle/>
          <a:p>
            <a:r>
              <a:rPr lang="ru-RU" sz="2800" dirty="0"/>
              <a:t>В форме основного государственного экзамена (ОГЭ) с использованием КИМ – для обучающихся общеобразовательных организаций</a:t>
            </a:r>
          </a:p>
          <a:p>
            <a:r>
              <a:rPr lang="ru-RU" sz="2800" dirty="0"/>
              <a:t>В форме государственного выпускного экзамена (ГВЭ) – для обучающихся детей-инвалидов(справка МСЭ); для обучающихся с ОВЗ, имеющих заключение ПМПК.</a:t>
            </a:r>
          </a:p>
          <a:p>
            <a:pPr marL="109537" indent="0">
              <a:buNone/>
            </a:pPr>
            <a:r>
              <a:rPr lang="ru-RU" sz="2800" b="1" dirty="0"/>
              <a:t>Для данной категории учащихся количество экзаменов может быть сокращено до двух.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3654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/>
          <a:lstStyle/>
          <a:p>
            <a:r>
              <a:rPr lang="ru-RU" sz="4000" dirty="0"/>
              <a:t>Перечень выпускных экзаменов </a:t>
            </a:r>
            <a:br>
              <a:rPr lang="ru-RU" sz="4000" dirty="0"/>
            </a:br>
            <a:r>
              <a:rPr lang="ru-RU" sz="4000" dirty="0"/>
              <a:t>в 9 классе в </a:t>
            </a:r>
            <a:r>
              <a:rPr lang="ru-RU" sz="4000" dirty="0" smtClean="0"/>
              <a:t>2025 </a:t>
            </a:r>
            <a:r>
              <a:rPr lang="ru-RU" sz="4000" dirty="0"/>
              <a:t>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pPr marL="273050" indent="-273050" algn="just" eaLnBrk="1" hangingPunct="1">
              <a:buClr>
                <a:srgbClr val="EB641B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экзаменов –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2 (русский язык и математика);</a:t>
            </a:r>
          </a:p>
          <a:p>
            <a:pPr marL="273050" indent="-273050" algn="just" eaLnBrk="1" hangingPunct="1">
              <a:buClr>
                <a:srgbClr val="EB641B"/>
              </a:buClr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предметы по выбору: </a:t>
            </a:r>
            <a:r>
              <a:rPr lang="ru-RU" dirty="0"/>
              <a:t>физика, химия, биология, литература, география, история, обществознание, иностранные языки, информатика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ИКТ.</a:t>
            </a:r>
          </a:p>
          <a:p>
            <a:pPr marL="528638" lvl="1" indent="-273050" algn="just" eaLnBrk="1" hangingPunct="1">
              <a:buClr>
                <a:srgbClr val="EB641B"/>
              </a:buClr>
              <a:buFont typeface="Wingdings" pitchFamily="2" charset="2"/>
              <a:buChar char="Ø"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Полученные баллы влияют на аттестат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493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7067128" cy="648072"/>
          </a:xfrm>
        </p:spPr>
        <p:txBody>
          <a:bodyPr/>
          <a:lstStyle/>
          <a:p>
            <a:r>
              <a:rPr lang="ru-RU" dirty="0"/>
              <a:t>Участники ГИА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80728"/>
            <a:ext cx="7355160" cy="5145435"/>
          </a:xfrm>
        </p:spPr>
        <p:txBody>
          <a:bodyPr/>
          <a:lstStyle/>
          <a:p>
            <a:pPr algn="just"/>
            <a:r>
              <a:rPr lang="ru-RU" dirty="0"/>
              <a:t>К ГИА допускаются обучающиеся, не имеющие академической задолженности и </a:t>
            </a:r>
            <a:r>
              <a:rPr lang="ru-RU" b="1" dirty="0"/>
              <a:t>в полном объеме выполнившие учебный план</a:t>
            </a:r>
            <a:r>
              <a:rPr lang="ru-RU" dirty="0"/>
              <a:t> или индивидуальный учебный план (</a:t>
            </a:r>
            <a:r>
              <a:rPr lang="ru-RU" b="1" dirty="0"/>
              <a:t>имеющие отметки не ниже удовлетворительных</a:t>
            </a:r>
            <a:r>
              <a:rPr lang="ru-RU" b="1" dirty="0" smtClean="0"/>
              <a:t>)</a:t>
            </a:r>
          </a:p>
          <a:p>
            <a:pPr algn="just"/>
            <a:r>
              <a:rPr lang="ru-RU" b="1" dirty="0" smtClean="0"/>
              <a:t>Защитившие индивидуальный проект</a:t>
            </a:r>
          </a:p>
          <a:p>
            <a:pPr algn="just"/>
            <a:r>
              <a:rPr lang="ru-RU" b="1" dirty="0" smtClean="0"/>
              <a:t>Прошедшие итоговое собеседование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540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Итоговое собеседование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600200"/>
            <a:ext cx="7499176" cy="4525963"/>
          </a:xfrm>
        </p:spPr>
        <p:txBody>
          <a:bodyPr/>
          <a:lstStyle/>
          <a:p>
            <a:r>
              <a:rPr lang="ru-RU" dirty="0" smtClean="0"/>
              <a:t>Является обязательным условием допуска к ГИА.</a:t>
            </a:r>
          </a:p>
          <a:p>
            <a:r>
              <a:rPr lang="ru-RU" dirty="0" smtClean="0"/>
              <a:t>Будет проходить: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617199"/>
              </p:ext>
            </p:extLst>
          </p:nvPr>
        </p:nvGraphicFramePr>
        <p:xfrm>
          <a:off x="1524000" y="3429000"/>
          <a:ext cx="6096000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Период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День недели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Основной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12.02.2025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среда февраля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21.03.2025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реда марта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2078">
                <a:tc>
                  <a:txBody>
                    <a:bodyPr/>
                    <a:lstStyle/>
                    <a:p>
                      <a:r>
                        <a:rPr lang="ru-RU" dirty="0" smtClean="0"/>
                        <a:t>Дополнительный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25.04.2025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понедельник апреля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54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Проведение экзамена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96752"/>
            <a:ext cx="7499176" cy="4929411"/>
          </a:xfrm>
        </p:spPr>
        <p:txBody>
          <a:bodyPr/>
          <a:lstStyle/>
          <a:p>
            <a:r>
              <a:rPr lang="ru-RU" sz="2800" dirty="0"/>
              <a:t>Экзамены по всем учебным предметам начинаются в 10.00</a:t>
            </a:r>
          </a:p>
          <a:p>
            <a:r>
              <a:rPr lang="ru-RU" sz="2800" dirty="0"/>
              <a:t>В день экзамена участник прибывает в ППЭ не позднее 9.15 по местному времени.</a:t>
            </a:r>
          </a:p>
          <a:p>
            <a:r>
              <a:rPr lang="ru-RU" sz="2800" dirty="0"/>
              <a:t>Если участник  опоздал на экзамен (но не более, чем на 2 часа), то он допускается к экзамену, но время работы не продлевается, повторный инструктаж не проводится.</a:t>
            </a:r>
          </a:p>
          <a:p>
            <a:r>
              <a:rPr lang="ru-RU" sz="2800" dirty="0"/>
              <a:t>Участник экзамена допускается в ППЭ только при наличии у него документа, удостоверяющего его личность.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5935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3600" dirty="0"/>
              <a:t>Проведение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836712"/>
            <a:ext cx="7499176" cy="5289451"/>
          </a:xfrm>
        </p:spPr>
        <p:txBody>
          <a:bodyPr/>
          <a:lstStyle/>
          <a:p>
            <a:r>
              <a:rPr lang="ru-RU" sz="2400" dirty="0"/>
              <a:t>Экзамен проводится в ППЭ.</a:t>
            </a:r>
          </a:p>
          <a:p>
            <a:r>
              <a:rPr lang="ru-RU" sz="2400" dirty="0"/>
              <a:t>На время проведения экзаменов в аудиториях закрываются стенды, плакаты.</a:t>
            </a:r>
          </a:p>
          <a:p>
            <a:r>
              <a:rPr lang="ru-RU" sz="2400" dirty="0"/>
              <a:t>Аудитории, выделяемые для проведения экзаменов по русскому языку, оснащаются средствами воспроизведения аудиозаписи.</a:t>
            </a:r>
          </a:p>
          <a:p>
            <a:r>
              <a:rPr lang="ru-RU" sz="2400" dirty="0"/>
              <a:t>В каждой аудитории не менее двух организаторов.</a:t>
            </a:r>
          </a:p>
          <a:p>
            <a:r>
              <a:rPr lang="ru-RU" sz="2400" dirty="0"/>
              <a:t>Экзамен проводится в спокойной  и доброжелательной обстановке.</a:t>
            </a:r>
          </a:p>
          <a:p>
            <a:r>
              <a:rPr lang="ru-RU" sz="2400" dirty="0"/>
              <a:t>До начала экзамена организаторы проводят инструктаж.</a:t>
            </a:r>
          </a:p>
          <a:p>
            <a:r>
              <a:rPr lang="ru-RU" sz="2400" dirty="0"/>
              <a:t>Начало и окончание экзамена фиксируется на доске.</a:t>
            </a:r>
          </a:p>
          <a:p>
            <a:r>
              <a:rPr lang="ru-RU" sz="2400" b="1" dirty="0"/>
              <a:t>Записи на КИМ, черновиках не обрабатываются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423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/>
              <a:t>Во время экзамена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908720"/>
            <a:ext cx="7355160" cy="5217443"/>
          </a:xfrm>
        </p:spPr>
        <p:txBody>
          <a:bodyPr/>
          <a:lstStyle/>
          <a:p>
            <a:r>
              <a:rPr lang="ru-RU" dirty="0"/>
              <a:t>Обучающиеся не должны общаться друг с другом</a:t>
            </a:r>
          </a:p>
          <a:p>
            <a:r>
              <a:rPr lang="ru-RU" dirty="0"/>
              <a:t>Перемещаться по аудитории</a:t>
            </a:r>
          </a:p>
          <a:p>
            <a:r>
              <a:rPr lang="ru-RU" dirty="0"/>
              <a:t>Могут выходить из аудитории и перемещаться по ППЭ в сопровождении одного из организаторов. (экзаменационные материалы остаются на рабочем столе)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807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600" dirty="0"/>
              <a:t>Запрещается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764704"/>
            <a:ext cx="7283152" cy="5904656"/>
          </a:xfrm>
        </p:spPr>
        <p:txBody>
          <a:bodyPr/>
          <a:lstStyle/>
          <a:p>
            <a:r>
              <a:rPr lang="ru-RU" sz="2800" dirty="0"/>
              <a:t>Обучающимся -</a:t>
            </a:r>
            <a:r>
              <a:rPr lang="ru-RU" sz="2800" b="1" dirty="0"/>
              <a:t>иметь при себе средства связи,</a:t>
            </a:r>
            <a:r>
              <a:rPr lang="ru-RU" sz="2800" dirty="0"/>
              <a:t> электронно-вычислительную технику, фото, аудио и видеоаппаратуру, справочные материалы.</a:t>
            </a:r>
          </a:p>
          <a:p>
            <a:r>
              <a:rPr lang="ru-RU" sz="2800" dirty="0"/>
              <a:t>Организаторам –оказывать содействие обучающимся.</a:t>
            </a:r>
          </a:p>
          <a:p>
            <a:r>
              <a:rPr lang="ru-RU" sz="2800" dirty="0"/>
              <a:t>Выносить из аудитории и ППЭ экзаменационные материалы на бумажных и электронных носителях, фотографировать экзаменационные материалы.</a:t>
            </a:r>
          </a:p>
          <a:p>
            <a:r>
              <a:rPr lang="ru-RU" sz="2800" b="1" dirty="0"/>
              <a:t>Лица, допустившие нарушения, удаляются с экзамена. К пересдаче экзаменов не допускаются.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2218494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7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512</Words>
  <Application>Microsoft Office PowerPoint</Application>
  <PresentationFormat>Экран (4:3)</PresentationFormat>
  <Paragraphs>80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Wingdings 2</vt:lpstr>
      <vt:lpstr>Times New Roman</vt:lpstr>
      <vt:lpstr>Matilda</vt:lpstr>
      <vt:lpstr>Calibri</vt:lpstr>
      <vt:lpstr>Lucida Sans Unicode</vt:lpstr>
      <vt:lpstr>Wingdings</vt:lpstr>
      <vt:lpstr>Wingdings 3</vt:lpstr>
      <vt:lpstr>1_Тема Office</vt:lpstr>
      <vt:lpstr> Порядок организации и проведения ГИА  в 9-х классах  в 2025 году</vt:lpstr>
      <vt:lpstr>Формы проведения ГИА 9 класс</vt:lpstr>
      <vt:lpstr>Перечень выпускных экзаменов  в 9 классе в 2025 году</vt:lpstr>
      <vt:lpstr>Участники ГИА</vt:lpstr>
      <vt:lpstr>Итоговое собеседование</vt:lpstr>
      <vt:lpstr>Проведение экзамена </vt:lpstr>
      <vt:lpstr>Проведение экзамена</vt:lpstr>
      <vt:lpstr>Во время экзамена</vt:lpstr>
      <vt:lpstr>Запрещается</vt:lpstr>
      <vt:lpstr>Чем можно пользоваться:</vt:lpstr>
      <vt:lpstr>Повторно к сдаче ГИА допускаются:</vt:lpstr>
      <vt:lpstr>Пересдача в сентябре</vt:lpstr>
      <vt:lpstr>Подача апелляций</vt:lpstr>
      <vt:lpstr>Выставление итоговых отметок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Михайлова</cp:lastModifiedBy>
  <cp:revision>98</cp:revision>
  <cp:lastPrinted>2024-04-09T05:01:52Z</cp:lastPrinted>
  <dcterms:created xsi:type="dcterms:W3CDTF">2014-07-06T18:18:01Z</dcterms:created>
  <dcterms:modified xsi:type="dcterms:W3CDTF">2024-09-24T13:51:01Z</dcterms:modified>
</cp:coreProperties>
</file>