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75" r:id="rId4"/>
    <p:sldId id="306" r:id="rId5"/>
    <p:sldId id="307" r:id="rId6"/>
    <p:sldId id="308" r:id="rId7"/>
    <p:sldId id="309" r:id="rId8"/>
    <p:sldId id="310" r:id="rId9"/>
    <p:sldId id="318" r:id="rId10"/>
    <p:sldId id="312" r:id="rId11"/>
    <p:sldId id="278" r:id="rId12"/>
    <p:sldId id="287" r:id="rId13"/>
    <p:sldId id="288" r:id="rId14"/>
    <p:sldId id="289" r:id="rId15"/>
    <p:sldId id="279" r:id="rId16"/>
    <p:sldId id="280" r:id="rId17"/>
    <p:sldId id="281" r:id="rId18"/>
    <p:sldId id="282" r:id="rId19"/>
    <p:sldId id="263" r:id="rId20"/>
    <p:sldId id="264" r:id="rId21"/>
    <p:sldId id="265" r:id="rId22"/>
    <p:sldId id="266" r:id="rId23"/>
    <p:sldId id="267" r:id="rId24"/>
    <p:sldId id="268" r:id="rId25"/>
    <p:sldId id="283" r:id="rId26"/>
    <p:sldId id="284" r:id="rId27"/>
    <p:sldId id="285" r:id="rId28"/>
    <p:sldId id="290" r:id="rId29"/>
    <p:sldId id="291" r:id="rId30"/>
    <p:sldId id="313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shkola-10.edusite.ru/images/clip_imaige0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2664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         (</a:t>
            </a:r>
            <a:r>
              <a:rPr lang="ru-RU" sz="3600" b="1" i="1" dirty="0" smtClean="0">
                <a:solidFill>
                  <a:srgbClr val="7030A0"/>
                </a:solidFill>
              </a:rPr>
              <a:t>2024-2025 </a:t>
            </a:r>
            <a:r>
              <a:rPr lang="ru-RU" sz="3600" b="1" i="1" dirty="0" smtClean="0">
                <a:solidFill>
                  <a:srgbClr val="7030A0"/>
                </a:solidFill>
              </a:rPr>
              <a:t>учебный год)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2400" dirty="0" smtClean="0"/>
          </a:p>
        </p:txBody>
      </p:sp>
      <p:pic>
        <p:nvPicPr>
          <p:cNvPr id="2052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50880"/>
            <a:ext cx="3003245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63" y="266330"/>
            <a:ext cx="7886700" cy="8916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(ФИПИ: образец)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Образец комплекта тем для итогового сочине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24936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600" b="1" dirty="0">
                <a:solidFill>
                  <a:srgbClr val="7030A0"/>
                </a:solidFill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</a:rPr>
              <a:t>роки проведения </a:t>
            </a:r>
            <a:r>
              <a:rPr lang="ru-RU" sz="3600" b="1" dirty="0">
                <a:solidFill>
                  <a:srgbClr val="7030A0"/>
                </a:solidFill>
              </a:rPr>
              <a:t>итогового сочинения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 fontAlgn="base">
              <a:buNone/>
            </a:pPr>
            <a:endParaRPr lang="ru-RU" sz="3600" b="1" dirty="0"/>
          </a:p>
          <a:p>
            <a:pPr fontAlgn="base"/>
            <a:r>
              <a:rPr lang="ru-RU" sz="3600" b="1" dirty="0"/>
              <a:t>4</a:t>
            </a:r>
            <a:r>
              <a:rPr lang="ru-RU" sz="3600" b="1" dirty="0" smtClean="0"/>
              <a:t> </a:t>
            </a:r>
            <a:r>
              <a:rPr lang="ru-RU" sz="3600" b="1" dirty="0" smtClean="0"/>
              <a:t>декабря </a:t>
            </a:r>
            <a:r>
              <a:rPr lang="ru-RU" sz="3600" b="1" dirty="0" smtClean="0"/>
              <a:t>2024 </a:t>
            </a:r>
            <a:r>
              <a:rPr lang="ru-RU" sz="3600" b="1" dirty="0"/>
              <a:t>г.</a:t>
            </a:r>
          </a:p>
          <a:p>
            <a:pPr fontAlgn="base"/>
            <a:r>
              <a:rPr lang="ru-RU" sz="3600" b="1" dirty="0"/>
              <a:t>5</a:t>
            </a:r>
            <a:r>
              <a:rPr lang="ru-RU" sz="3600" b="1" dirty="0" smtClean="0"/>
              <a:t> </a:t>
            </a:r>
            <a:r>
              <a:rPr lang="ru-RU" sz="3600" b="1" dirty="0" smtClean="0"/>
              <a:t>февраля </a:t>
            </a:r>
            <a:r>
              <a:rPr lang="ru-RU" sz="3600" b="1" dirty="0" smtClean="0"/>
              <a:t>2025 </a:t>
            </a:r>
            <a:r>
              <a:rPr lang="ru-RU" sz="3600" b="1" dirty="0"/>
              <a:t>г.</a:t>
            </a:r>
          </a:p>
          <a:p>
            <a:pPr fontAlgn="base"/>
            <a:r>
              <a:rPr lang="ru-RU" sz="3600" b="1" dirty="0" smtClean="0"/>
              <a:t>9 апреля</a:t>
            </a:r>
            <a:r>
              <a:rPr lang="ru-RU" sz="3600" b="1" dirty="0" smtClean="0"/>
              <a:t> 2025 </a:t>
            </a:r>
            <a:r>
              <a:rPr lang="ru-RU" sz="3600" b="1" dirty="0"/>
              <a:t>г.</a:t>
            </a:r>
          </a:p>
          <a:p>
            <a:endParaRPr lang="ru-RU" sz="3600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140968"/>
            <a:ext cx="4156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/>
              <a:t>Результатом итогового сочинения является </a:t>
            </a:r>
            <a:r>
              <a:rPr lang="ru-RU" b="1" dirty="0" smtClean="0"/>
              <a:t>«зачёт»</a:t>
            </a:r>
            <a:r>
              <a:rPr lang="ru-RU" dirty="0" smtClean="0"/>
              <a:t> или </a:t>
            </a:r>
            <a:r>
              <a:rPr lang="ru-RU" b="1" dirty="0" smtClean="0"/>
              <a:t>«незачёт»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К сдаче ЕГЭ допускаются только выпускники, получившие «</a:t>
            </a:r>
            <a:r>
              <a:rPr lang="ru-RU" b="1" dirty="0" smtClean="0"/>
              <a:t>зачёт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717032"/>
            <a:ext cx="41569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Рекомендуемый объём сочинения – 350 слов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Максимальное количество слов не устанавливается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Время написания сочинения – </a:t>
            </a:r>
            <a:r>
              <a:rPr lang="ru-RU" b="1" dirty="0" smtClean="0"/>
              <a:t>3 часа 55 минут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Выпускнику разрешается пользоваться </a:t>
            </a:r>
            <a:r>
              <a:rPr lang="ru-RU" b="1" dirty="0" smtClean="0"/>
              <a:t>орфографическим</a:t>
            </a:r>
          </a:p>
          <a:p>
            <a:pPr>
              <a:buNone/>
            </a:pPr>
            <a:r>
              <a:rPr lang="ru-RU" b="1" dirty="0" smtClean="0"/>
              <a:t>   словарём</a:t>
            </a:r>
            <a:r>
              <a:rPr lang="ru-RU" dirty="0" smtClean="0"/>
              <a:t>, который выдадут в аудитории. 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1811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Темы сочинений объявят выпускникам в день написания сочинения </a:t>
            </a:r>
            <a:r>
              <a:rPr lang="ru-RU" b="1" dirty="0" smtClean="0"/>
              <a:t>в 9.45</a:t>
            </a:r>
            <a:r>
              <a:rPr lang="ru-RU" dirty="0" smtClean="0"/>
              <a:t> (за 15 минут до начала работы). В это же время темы будут опубликованы на открытых информационных ресурсах (</a:t>
            </a:r>
            <a:r>
              <a:rPr lang="ru-RU" dirty="0" err="1" smtClean="0">
                <a:hlinkClick r:id="rId2"/>
              </a:rPr>
              <a:t>ege.edu.ru</a:t>
            </a:r>
            <a:r>
              <a:rPr lang="ru-RU" dirty="0" smtClean="0"/>
              <a:t>, </a:t>
            </a:r>
            <a:r>
              <a:rPr lang="ru-RU" dirty="0" err="1" smtClean="0">
                <a:hlinkClick r:id="rId3"/>
              </a:rPr>
              <a:t>fipi.ru</a:t>
            </a:r>
            <a:r>
              <a:rPr lang="ru-RU" dirty="0" smtClean="0"/>
              <a:t>). 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1811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Критерии </a:t>
            </a:r>
            <a:r>
              <a:rPr lang="ru-RU" sz="3100" b="1" dirty="0">
                <a:solidFill>
                  <a:srgbClr val="7030A0"/>
                </a:solidFill>
                <a:latin typeface="+mn-lt"/>
              </a:rPr>
              <a:t>оценивания </a:t>
            </a: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итогового </a:t>
            </a:r>
            <a:r>
              <a:rPr lang="ru-RU" sz="3100" b="1" dirty="0">
                <a:solidFill>
                  <a:srgbClr val="7030A0"/>
                </a:solidFill>
                <a:latin typeface="+mn-lt"/>
              </a:rPr>
              <a:t>сочинения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Требование № 1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Объем итогового сочинения»</a:t>
            </a:r>
          </a:p>
          <a:p>
            <a:pPr marL="0" indent="0">
              <a:buNone/>
            </a:pPr>
            <a:r>
              <a:rPr lang="ru-RU" b="1" dirty="0"/>
              <a:t>Рекомендуемое количество слов </a:t>
            </a:r>
            <a:r>
              <a:rPr lang="ru-RU" dirty="0"/>
              <a:t>– от </a:t>
            </a:r>
            <a:r>
              <a:rPr lang="ru-RU" dirty="0" smtClean="0"/>
              <a:t>350.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Максимальное количество слов </a:t>
            </a:r>
            <a:r>
              <a:rPr lang="ru-RU" dirty="0"/>
              <a:t>в сочинении не устанавливается. Если в </a:t>
            </a:r>
            <a:r>
              <a:rPr lang="ru-RU" dirty="0" smtClean="0"/>
              <a:t>сочинении менее </a:t>
            </a:r>
            <a:r>
              <a:rPr lang="ru-RU" dirty="0"/>
              <a:t>250 слов (в подсчет включаются все слова, в том числе и служебные), </a:t>
            </a:r>
            <a:r>
              <a:rPr lang="ru-RU" dirty="0" smtClean="0"/>
              <a:t>то выставляется </a:t>
            </a:r>
            <a:r>
              <a:rPr lang="ru-RU" dirty="0"/>
              <a:t>«незачет» за невыполнение требования № 1 и «незачет» за работу в </a:t>
            </a:r>
            <a:r>
              <a:rPr lang="ru-RU" dirty="0" smtClean="0"/>
              <a:t>целом (</a:t>
            </a:r>
            <a:r>
              <a:rPr lang="ru-RU" dirty="0"/>
              <a:t>такое сочинение не проверяется по критериям оценивания).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Критерии 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оценивания </a:t>
            </a:r>
            <a:br>
              <a:rPr lang="ru-RU" sz="2800" b="1" dirty="0">
                <a:solidFill>
                  <a:srgbClr val="7030A0"/>
                </a:solidFill>
                <a:latin typeface="+mn-lt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</a:rPr>
              <a:t>итогового сочинения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/>
              <a:t>Требование № 2 </a:t>
            </a:r>
            <a:endParaRPr lang="ru-RU" sz="3400" b="1" dirty="0" smtClean="0"/>
          </a:p>
          <a:p>
            <a:pPr marL="0" indent="0" algn="ctr">
              <a:buNone/>
            </a:pPr>
            <a:r>
              <a:rPr lang="ru-RU" sz="3400" b="1" dirty="0" smtClean="0"/>
              <a:t>«</a:t>
            </a:r>
            <a:r>
              <a:rPr lang="ru-RU" sz="3400" b="1" dirty="0"/>
              <a:t>Самостоятельность написания итогового сочинения»</a:t>
            </a:r>
          </a:p>
          <a:p>
            <a:pPr marL="0" indent="0"/>
            <a:r>
              <a:rPr lang="ru-RU" sz="3400" dirty="0"/>
              <a:t>Итоговое сочинение выполняется самостоятельно. Не допускается </a:t>
            </a:r>
            <a:r>
              <a:rPr lang="ru-RU" sz="3400" dirty="0" smtClean="0"/>
              <a:t>списывание сочинения </a:t>
            </a:r>
            <a:r>
              <a:rPr lang="ru-RU" sz="3400" dirty="0"/>
              <a:t>(фрагментов сочинения) из какого-либо источника или воспроизведение </a:t>
            </a:r>
            <a:r>
              <a:rPr lang="ru-RU" sz="3400" dirty="0" smtClean="0"/>
              <a:t>по памяти </a:t>
            </a:r>
            <a:r>
              <a:rPr lang="ru-RU" sz="3400" dirty="0"/>
              <a:t>чужого текста (работа другого участника, текст, опубликованный в бумажном </a:t>
            </a:r>
            <a:r>
              <a:rPr lang="ru-RU" sz="3400" dirty="0" smtClean="0"/>
              <a:t>и (или</a:t>
            </a:r>
            <a:r>
              <a:rPr lang="ru-RU" sz="3400" dirty="0"/>
              <a:t>) электронном виде, и др.).</a:t>
            </a:r>
          </a:p>
          <a:p>
            <a:pPr marL="0" indent="0"/>
            <a:r>
              <a:rPr lang="ru-RU" sz="3400" dirty="0"/>
              <a:t>Допускается прямое или косвенное цитирование с обязательной ссылкой </a:t>
            </a:r>
            <a:r>
              <a:rPr lang="ru-RU" sz="3400" dirty="0" smtClean="0"/>
              <a:t>на источник </a:t>
            </a:r>
            <a:r>
              <a:rPr lang="ru-RU" sz="3400" dirty="0"/>
              <a:t>(ссылка дается в свободной форме). Объем цитирования не должен </a:t>
            </a:r>
            <a:r>
              <a:rPr lang="ru-RU" sz="3400" dirty="0" smtClean="0"/>
              <a:t>превышать объем </a:t>
            </a:r>
            <a:r>
              <a:rPr lang="ru-RU" sz="3400" dirty="0"/>
              <a:t>собственного текста участника.</a:t>
            </a:r>
          </a:p>
          <a:p>
            <a:pPr marL="0" indent="0"/>
            <a:r>
              <a:rPr lang="ru-RU" sz="3400" dirty="0"/>
              <a:t>Если сочинение признано несамостоятельным, то выставляется «незачет» </a:t>
            </a:r>
            <a:r>
              <a:rPr lang="ru-RU" sz="3400" dirty="0" smtClean="0"/>
              <a:t>за невыполнение </a:t>
            </a:r>
            <a:r>
              <a:rPr lang="ru-RU" sz="3400" dirty="0"/>
              <a:t>требования № 2 и «незачет» за работу в целом (такое сочинение </a:t>
            </a:r>
            <a:r>
              <a:rPr lang="ru-RU" sz="3400" dirty="0" smtClean="0"/>
              <a:t>не проверяется </a:t>
            </a:r>
            <a:r>
              <a:rPr lang="ru-RU" sz="3400" dirty="0"/>
              <a:t>по критериям оценивания).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Итоговое сочинение,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соответствующее </a:t>
            </a:r>
            <a:r>
              <a:rPr lang="ru-RU" b="1" dirty="0">
                <a:solidFill>
                  <a:srgbClr val="7030A0"/>
                </a:solidFill>
              </a:rPr>
              <a:t>установленным требованиям, оценивается по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критериям:</a:t>
            </a:r>
          </a:p>
          <a:p>
            <a:r>
              <a:rPr lang="ru-RU" dirty="0" smtClean="0"/>
              <a:t> </a:t>
            </a:r>
            <a:r>
              <a:rPr lang="ru-RU" dirty="0"/>
              <a:t>«Соответствие теме»;</a:t>
            </a:r>
          </a:p>
          <a:p>
            <a:r>
              <a:rPr lang="ru-RU" dirty="0" smtClean="0"/>
              <a:t>«Аргументация</a:t>
            </a:r>
            <a:r>
              <a:rPr lang="ru-RU" dirty="0"/>
              <a:t>. Привлечение литературного материала»;</a:t>
            </a:r>
          </a:p>
          <a:p>
            <a:r>
              <a:rPr lang="ru-RU" dirty="0" smtClean="0"/>
              <a:t>«Композиция </a:t>
            </a:r>
            <a:r>
              <a:rPr lang="ru-RU" dirty="0"/>
              <a:t>и логика рассуждения»;</a:t>
            </a:r>
          </a:p>
          <a:p>
            <a:r>
              <a:rPr lang="ru-RU" dirty="0" smtClean="0"/>
              <a:t>«Качество </a:t>
            </a:r>
            <a:r>
              <a:rPr lang="ru-RU" dirty="0"/>
              <a:t>письменной речи»;</a:t>
            </a:r>
          </a:p>
          <a:p>
            <a:r>
              <a:rPr lang="ru-RU" dirty="0" smtClean="0"/>
              <a:t>«Грамотность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Критерии № 1 и № 2 </a:t>
            </a:r>
            <a:r>
              <a:rPr lang="ru-RU" dirty="0" smtClean="0"/>
              <a:t>являются </a:t>
            </a:r>
            <a:r>
              <a:rPr lang="ru-RU" dirty="0"/>
              <a:t>основными.</a:t>
            </a:r>
          </a:p>
          <a:p>
            <a:pPr marL="0" indent="0">
              <a:buNone/>
            </a:pPr>
            <a:r>
              <a:rPr lang="ru-RU" dirty="0"/>
              <a:t>Для получения «зачета» за итоговое сочинение необходимо получить «зачет» по</a:t>
            </a:r>
          </a:p>
          <a:p>
            <a:pPr marL="0" indent="0">
              <a:buNone/>
            </a:pPr>
            <a:r>
              <a:rPr lang="ru-RU" dirty="0"/>
              <a:t>критериям № 1 и № 2 (выставление «незачета» по одному из этих критериев</a:t>
            </a:r>
          </a:p>
          <a:p>
            <a:pPr marL="0" indent="0">
              <a:buNone/>
            </a:pPr>
            <a:r>
              <a:rPr lang="ru-RU" dirty="0"/>
              <a:t>автоматически ведет к «незачету» за работу в целом), а также дополнительно «зачет» по</a:t>
            </a:r>
          </a:p>
          <a:p>
            <a:pPr marL="0" indent="0">
              <a:buNone/>
            </a:pPr>
            <a:r>
              <a:rPr lang="ru-RU" dirty="0"/>
              <a:t>одному из других критериев.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КРИТЕРИЙ №1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СООТВЕТСТВИЕ ТЕМЕ»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000" i="1" dirty="0"/>
              <a:t>Данный критерий нацеливает на проверку содержания сочинения. </a:t>
            </a:r>
            <a:br>
              <a:rPr lang="ru-RU" sz="3000" i="1" dirty="0"/>
            </a:br>
            <a:r>
              <a:rPr lang="ru-RU" sz="3000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sz="3000" dirty="0"/>
              <a:t> </a:t>
            </a:r>
            <a:br>
              <a:rPr lang="ru-RU" sz="3000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ланки итогового сочинения (изложения) 2019/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73152" cy="6232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60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8845990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КРИТЕРИЙ №</a:t>
            </a:r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 </a:t>
            </a:r>
            <a:r>
              <a:rPr lang="ru-RU" sz="9600" b="1" dirty="0">
                <a:solidFill>
                  <a:srgbClr val="7030A0"/>
                </a:solidFill>
              </a:rPr>
              <a:t>«АРГУМЕНТАЦИЯ. ПРИВЛЕЧЕНИЕ </a:t>
            </a:r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ЛИТЕРАТУРНОГО МАТЕРИАЛА»</a:t>
            </a:r>
            <a:r>
              <a:rPr lang="ru-RU" sz="9600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0800" i="1" dirty="0" smtClean="0"/>
              <a:t>Данный </a:t>
            </a:r>
            <a:r>
              <a:rPr lang="ru-RU" sz="10800" i="1" dirty="0"/>
              <a:t>критерий нацеливает на проверку умения строить рассуждение, </a:t>
            </a:r>
            <a:r>
              <a:rPr lang="ru-RU" sz="10800" i="1" dirty="0" smtClean="0"/>
              <a:t>доказывать свою </a:t>
            </a:r>
            <a:r>
              <a:rPr lang="ru-RU" sz="10800" i="1" dirty="0"/>
              <a:t>позицию, подкрепляя аргументы примерами из литературного материала. </a:t>
            </a:r>
            <a:r>
              <a:rPr lang="ru-RU" sz="10800" i="1" dirty="0" smtClean="0"/>
              <a:t>Можно привлекать</a:t>
            </a:r>
            <a:r>
              <a:rPr lang="ru-RU" sz="10800" i="1" dirty="0"/>
              <a:t> </a:t>
            </a:r>
            <a:r>
              <a:rPr lang="ru-RU" sz="10800" i="1" dirty="0" smtClean="0"/>
              <a:t>художественные</a:t>
            </a:r>
            <a:r>
              <a:rPr lang="ru-RU" sz="10800" i="1" dirty="0"/>
              <a:t> </a:t>
            </a:r>
            <a:r>
              <a:rPr lang="ru-RU" sz="10800" i="1" dirty="0" smtClean="0"/>
              <a:t>произведения, дневники, мемуары, публицистику, произведения </a:t>
            </a:r>
            <a:r>
              <a:rPr lang="ru-RU" sz="10800" i="1" dirty="0"/>
              <a:t>устного народного творчества (за исключением малых жанров), </a:t>
            </a:r>
            <a:r>
              <a:rPr lang="ru-RU" sz="10800" i="1" dirty="0" smtClean="0"/>
              <a:t>другие источники </a:t>
            </a:r>
            <a:r>
              <a:rPr lang="ru-RU" sz="10800" i="1" dirty="0"/>
              <a:t>отечественной или мировой литературы (достаточно опоры на один текст).</a:t>
            </a:r>
          </a:p>
          <a:p>
            <a:pPr marL="0" indent="0" algn="ctr">
              <a:buNone/>
            </a:pPr>
            <a:r>
              <a:rPr lang="ru-RU" sz="11200" dirty="0" smtClean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  <a:endParaRPr lang="ru-RU" sz="12800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КРИТЕРИЙ №4 </a:t>
            </a: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«</a:t>
            </a:r>
            <a:r>
              <a:rPr lang="ru-RU" sz="2600" b="1" dirty="0">
                <a:solidFill>
                  <a:srgbClr val="7030A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КРИТЕРИЙ №5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ГРАМОТНОСТЬ»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Итоговое </a:t>
            </a:r>
            <a:r>
              <a:rPr lang="ru-RU" b="1" dirty="0">
                <a:solidFill>
                  <a:srgbClr val="7030A0"/>
                </a:solidFill>
              </a:rPr>
              <a:t>сочинение оценивается зачётом, если: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/>
              <a:t>получен </a:t>
            </a:r>
            <a:r>
              <a:rPr lang="ru-RU" dirty="0"/>
              <a:t>«зачёт» по </a:t>
            </a:r>
            <a:r>
              <a:rPr lang="ru-RU" dirty="0" smtClean="0"/>
              <a:t>критерию </a:t>
            </a:r>
            <a:r>
              <a:rPr lang="ru-RU" dirty="0"/>
              <a:t>№1. </a:t>
            </a:r>
            <a:br>
              <a:rPr lang="ru-RU" dirty="0"/>
            </a:br>
            <a:r>
              <a:rPr lang="ru-RU" dirty="0" smtClean="0"/>
              <a:t>получен </a:t>
            </a:r>
            <a:r>
              <a:rPr lang="ru-RU" dirty="0"/>
              <a:t>«зачёт» по </a:t>
            </a:r>
            <a:r>
              <a:rPr lang="ru-RU" dirty="0" smtClean="0"/>
              <a:t>критерию </a:t>
            </a:r>
            <a:r>
              <a:rPr lang="ru-RU" dirty="0"/>
              <a:t>№2. </a:t>
            </a:r>
            <a:br>
              <a:rPr lang="ru-RU" dirty="0"/>
            </a:br>
            <a:r>
              <a:rPr lang="ru-RU" dirty="0" smtClean="0"/>
              <a:t>получен </a:t>
            </a:r>
            <a:r>
              <a:rPr lang="ru-RU" dirty="0"/>
              <a:t>«зачёт» по одному из </a:t>
            </a:r>
            <a:r>
              <a:rPr lang="ru-RU" dirty="0" smtClean="0"/>
              <a:t>критериев </a:t>
            </a:r>
            <a:r>
              <a:rPr lang="ru-RU" dirty="0"/>
              <a:t>№3-5. </a:t>
            </a:r>
            <a:br>
              <a:rPr lang="ru-RU" dirty="0"/>
            </a:br>
            <a:r>
              <a:rPr lang="ru-RU" dirty="0" smtClean="0"/>
              <a:t>в сочинении </a:t>
            </a:r>
            <a:r>
              <a:rPr lang="ru-RU" dirty="0"/>
              <a:t>не менее 250 слов. </a:t>
            </a:r>
            <a:br>
              <a:rPr lang="ru-RU" dirty="0"/>
            </a:br>
            <a:r>
              <a:rPr lang="ru-RU" dirty="0" smtClean="0"/>
              <a:t>сочинение </a:t>
            </a:r>
            <a:r>
              <a:rPr lang="ru-RU" dirty="0"/>
              <a:t>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>
                <a:solidFill>
                  <a:srgbClr val="7030A0"/>
                </a:solidFill>
                <a:latin typeface="+mn-lt"/>
              </a:rPr>
              <a:t>На итоговом сочинение необходимо иметь:</a:t>
            </a:r>
            <a:r>
              <a:rPr lang="ru-RU" sz="4900" dirty="0">
                <a:solidFill>
                  <a:srgbClr val="7030A0"/>
                </a:solidFill>
                <a:latin typeface="+mn-lt"/>
              </a:rPr>
              <a:t> </a:t>
            </a:r>
            <a:r>
              <a:rPr lang="ru-RU" sz="49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 smtClean="0">
                <a:solidFill>
                  <a:srgbClr val="7030A0"/>
                </a:solidFill>
                <a:latin typeface="+mn-lt"/>
              </a:rPr>
            </a:br>
            <a:r>
              <a:rPr lang="ru-RU" sz="49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+mn-lt"/>
              </a:rPr>
            </a:br>
            <a:endParaRPr lang="ru-RU" sz="4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8884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3600" dirty="0" err="1" smtClean="0"/>
              <a:t>гелевую</a:t>
            </a:r>
            <a:r>
              <a:rPr lang="ru-RU" sz="3600" dirty="0" smtClean="0"/>
              <a:t> </a:t>
            </a:r>
            <a:r>
              <a:rPr lang="ru-RU" sz="3600" dirty="0"/>
              <a:t>ручку черного </a:t>
            </a:r>
            <a:r>
              <a:rPr lang="ru-RU" sz="3600" dirty="0" smtClean="0"/>
              <a:t>цвета;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dirty="0"/>
              <a:t>документ удостоверяющий личность (паспорт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Во время итогового 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сочинения запрещается:</a:t>
            </a:r>
            <a:r>
              <a:rPr lang="ru-RU" sz="4900" dirty="0">
                <a:solidFill>
                  <a:srgbClr val="FF0000"/>
                </a:solidFill>
                <a:latin typeface="+mn-lt"/>
              </a:rPr>
              <a:t> </a:t>
            </a:r>
            <a:br>
              <a:rPr lang="ru-RU" sz="4900" dirty="0">
                <a:solidFill>
                  <a:srgbClr val="FF0000"/>
                </a:solidFill>
                <a:latin typeface="+mn-lt"/>
              </a:rPr>
            </a:b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иметь при себе средства связи;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письменные заметки и иные средства хранения и передачи информации;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справочные материалы;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пользоваться текстами литературного материала;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собственными орфографическими и толковыми словарями;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пересаживаться с места на место;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ходить по аудитории, разговаривать с участниками сочинения.</a:t>
            </a:r>
            <a:endParaRPr lang="ru-RU" sz="2000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>
                <a:solidFill>
                  <a:srgbClr val="7030A0"/>
                </a:solidFill>
                <a:latin typeface="+mn-lt"/>
              </a:rPr>
              <a:t>Итоговое сочинение проводится:</a:t>
            </a:r>
            <a:r>
              <a:rPr lang="ru-RU" sz="49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FF0000"/>
                </a:solidFill>
                <a:latin typeface="+mn-lt"/>
              </a:rPr>
            </a:b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4</a:t>
            </a:r>
            <a:r>
              <a:rPr lang="ru-RU" sz="5400" b="1" dirty="0" smtClean="0"/>
              <a:t> </a:t>
            </a:r>
            <a:r>
              <a:rPr lang="ru-RU" sz="5400" b="1" dirty="0" smtClean="0"/>
              <a:t>декабря </a:t>
            </a:r>
            <a:r>
              <a:rPr lang="ru-RU" sz="5400" b="1" dirty="0" smtClean="0"/>
              <a:t>2025 </a:t>
            </a:r>
            <a:r>
              <a:rPr lang="ru-RU" sz="5400" b="1" dirty="0"/>
              <a:t>года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в 10.00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в МОУ СОШ №22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+mn-lt"/>
              </a:rPr>
              <a:t>Повторный допуск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Получившие «незачет»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явившиеся </a:t>
            </a:r>
            <a:r>
              <a:rPr lang="ru-RU" dirty="0" smtClean="0"/>
              <a:t>на экзамен по </a:t>
            </a:r>
            <a:r>
              <a:rPr lang="ru-RU" dirty="0"/>
              <a:t>уважительной причине, </a:t>
            </a:r>
            <a:r>
              <a:rPr lang="ru-RU" dirty="0" smtClean="0"/>
              <a:t>подтвержденной </a:t>
            </a:r>
            <a:r>
              <a:rPr lang="ru-RU" dirty="0"/>
              <a:t>документально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завершившие  </a:t>
            </a:r>
            <a:r>
              <a:rPr lang="ru-RU" dirty="0" smtClean="0"/>
              <a:t>экзамен по </a:t>
            </a:r>
            <a:r>
              <a:rPr lang="ru-RU" dirty="0"/>
              <a:t>уважительным </a:t>
            </a:r>
            <a:r>
              <a:rPr lang="ru-RU" dirty="0" smtClean="0"/>
              <a:t>причинам, подтвержденной </a:t>
            </a:r>
            <a:r>
              <a:rPr lang="ru-RU" dirty="0"/>
              <a:t>документально 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7030A0"/>
                </a:solidFill>
                <a:latin typeface="+mn-lt"/>
              </a:rPr>
              <a:t>Повторный допуск </a:t>
            </a:r>
            <a:r>
              <a:rPr lang="ru-RU" sz="49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+mn-lt"/>
              </a:rPr>
            </a:br>
            <a:endParaRPr lang="ru-RU" sz="4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05 </a:t>
            </a:r>
            <a:r>
              <a:rPr lang="ru-RU" sz="5400" b="1" dirty="0" smtClean="0"/>
              <a:t>февраля </a:t>
            </a:r>
            <a:r>
              <a:rPr lang="ru-RU" sz="5400" b="1" dirty="0" smtClean="0"/>
              <a:t>2025 </a:t>
            </a:r>
            <a:r>
              <a:rPr lang="ru-RU" sz="5400" b="1" dirty="0" smtClean="0"/>
              <a:t>года  </a:t>
            </a:r>
            <a:endParaRPr lang="ru-RU" sz="5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09 апреля 2025 </a:t>
            </a:r>
            <a:r>
              <a:rPr lang="ru-RU" sz="5400" b="1" dirty="0" smtClean="0"/>
              <a:t>года</a:t>
            </a:r>
            <a:endParaRPr lang="ru-RU" sz="5400" b="1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</a:rPr>
              <a:t>Итоговое сочинение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  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как 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условие допуска к ГИА-11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Итоговое сочинение </a:t>
            </a:r>
            <a:r>
              <a:rPr lang="ru-RU" dirty="0" smtClean="0"/>
              <a:t> </a:t>
            </a:r>
            <a:r>
              <a:rPr lang="ru-RU" dirty="0"/>
              <a:t>проводится для обучающихся 11 классов и является условием допуска к государственной итоговой аттестации по образовательным программам среднего общего образования (ГИА-11).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Итоговое сочинение в случае представления его при приеме на обучение по программам </a:t>
            </a:r>
            <a:r>
              <a:rPr lang="ru-RU" dirty="0" err="1"/>
              <a:t>бакалавриата</a:t>
            </a:r>
            <a:r>
              <a:rPr lang="ru-RU" dirty="0"/>
              <a:t> и программам </a:t>
            </a:r>
            <a:r>
              <a:rPr lang="ru-RU" dirty="0" err="1"/>
              <a:t>специалитета</a:t>
            </a:r>
            <a:r>
              <a:rPr lang="ru-RU" dirty="0"/>
              <a:t> действительно четыре года, следующих за годом написания такого сочинения. </a:t>
            </a:r>
          </a:p>
        </p:txBody>
      </p:sp>
    </p:spTree>
    <p:extLst>
      <p:ext uri="{BB962C8B-B14F-4D97-AF65-F5344CB8AC3E}">
        <p14:creationId xmlns:p14="http://schemas.microsoft.com/office/powerpoint/2010/main" val="2413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0997" y="2233037"/>
            <a:ext cx="727782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Желаю Вам и Вашим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детям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удачи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подготовке к ИС ,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также 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самом экзамене!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62084">
            <a:off x="480757" y="980372"/>
            <a:ext cx="4839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научиться писать,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писать.</a:t>
            </a:r>
          </a:p>
          <a:p>
            <a:pPr algn="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Рэй Брэдбери</a:t>
            </a:r>
          </a:p>
        </p:txBody>
      </p:sp>
    </p:spTree>
    <p:extLst>
      <p:ext uri="{BB962C8B-B14F-4D97-AF65-F5344CB8AC3E}">
        <p14:creationId xmlns:p14="http://schemas.microsoft.com/office/powerpoint/2010/main" val="303755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3455" y="1124744"/>
            <a:ext cx="8087009" cy="4365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Monotype Corsiva" panose="03010101010201010101" pitchFamily="66" charset="0"/>
              </a:rPr>
              <a:t>  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сочинение, с одной стороны, нацелено на проверку общих речевых компетенций обучающегося, выявление уровня его речевой культуры, оценку умения рассуждать по избранной теме, аргументировать свою позицию. С другой стороны, оно содержит требование построения аргументации с обязательным привлечением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литературного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12170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87" y="301752"/>
            <a:ext cx="8282777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Что изменилось в 2024-2025 году по сравнению с 2023-2024 годом?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Методические рекомендации ФИПИ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87" y="1627315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Структура закрытого банка тем итогового сочинения </a:t>
            </a:r>
            <a:r>
              <a:rPr lang="ru-RU" dirty="0">
                <a:solidFill>
                  <a:srgbClr val="C00000"/>
                </a:solidFill>
              </a:rPr>
              <a:t>(без изменений)</a:t>
            </a:r>
          </a:p>
          <a:p>
            <a:r>
              <a:rPr lang="ru-RU" dirty="0"/>
              <a:t>Комментарии к разделам закрытого банка тем итогового сочинения </a:t>
            </a:r>
            <a:r>
              <a:rPr lang="ru-RU" dirty="0">
                <a:solidFill>
                  <a:srgbClr val="C00000"/>
                </a:solidFill>
              </a:rPr>
              <a:t>(без изменений)</a:t>
            </a:r>
          </a:p>
          <a:p>
            <a:r>
              <a:rPr lang="ru-RU" dirty="0"/>
              <a:t>Образец комплекта тем 2024/25 учебного года </a:t>
            </a:r>
            <a:r>
              <a:rPr lang="ru-RU" dirty="0">
                <a:solidFill>
                  <a:srgbClr val="C00000"/>
                </a:solidFill>
              </a:rPr>
              <a:t>(обновлен)</a:t>
            </a:r>
          </a:p>
          <a:p>
            <a:r>
              <a:rPr lang="ru-RU" dirty="0"/>
              <a:t>Критерии оценивания итогового сочинения и изложения </a:t>
            </a:r>
            <a:r>
              <a:rPr lang="ru-RU" dirty="0">
                <a:solidFill>
                  <a:srgbClr val="C00000"/>
                </a:solidFill>
              </a:rPr>
              <a:t>(без изменений) 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3" y="538130"/>
            <a:ext cx="7889584" cy="8962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человека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017455" y="5279412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1.</a:t>
              </a:r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935760" y="1582358"/>
            <a:ext cx="7924154" cy="954088"/>
            <a:chOff x="1250" y="1824"/>
            <a:chExt cx="3214" cy="60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24" y="2065"/>
              <a:ext cx="320" cy="26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08" y="1824"/>
              <a:ext cx="268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Внутренний мир человека и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его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личностные качества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ru-RU" sz="2400" b="1" dirty="0" smtClean="0"/>
                <a:t>.1</a:t>
              </a:r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912424" y="2917550"/>
            <a:ext cx="5105400" cy="590550"/>
            <a:chOff x="1248" y="2618"/>
            <a:chExt cx="3216" cy="37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18"/>
              <a:ext cx="5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1.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960948" y="4377145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1.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521691" y="2590375"/>
            <a:ext cx="6853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человека к другому человеку (окружению), нравственные идеалы и выбор между добром и злом.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6271" y="4384925"/>
            <a:ext cx="559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человеком самого себя.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6271" y="5333578"/>
            <a:ext cx="6039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человека и ее ограничения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6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3" y="538130"/>
            <a:ext cx="7889584" cy="8962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человека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920588" y="2365365"/>
            <a:ext cx="7574497" cy="650875"/>
            <a:chOff x="1250" y="1970"/>
            <a:chExt cx="3214" cy="41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24" y="2065"/>
              <a:ext cx="320" cy="26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80" y="1970"/>
              <a:ext cx="26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2.1</a:t>
              </a:r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955602" y="3550096"/>
            <a:ext cx="5105400" cy="590550"/>
            <a:chOff x="1248" y="2618"/>
            <a:chExt cx="3216" cy="37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18"/>
              <a:ext cx="5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2.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044168" y="4756791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r>
                <a:rPr lang="ru-RU" sz="2400" b="1" dirty="0" smtClean="0"/>
                <a:t>.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09271" y="2022376"/>
            <a:ext cx="53983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род;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и традиции.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5994" y="3474630"/>
            <a:ext cx="3545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271" y="4433999"/>
            <a:ext cx="6855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Родина, государство,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699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3" y="538130"/>
            <a:ext cx="7889584" cy="8962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920588" y="2365365"/>
            <a:ext cx="7574497" cy="650875"/>
            <a:chOff x="1250" y="1970"/>
            <a:chExt cx="3214" cy="41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24" y="2065"/>
              <a:ext cx="320" cy="26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80" y="1970"/>
              <a:ext cx="26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3.1</a:t>
              </a:r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955602" y="3550096"/>
            <a:ext cx="5105400" cy="590550"/>
            <a:chOff x="1248" y="2618"/>
            <a:chExt cx="3216" cy="37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18"/>
              <a:ext cx="5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3.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044168" y="4756791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3.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36701" y="2449766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человек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6701" y="3564423"/>
            <a:ext cx="295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 человек.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3977" y="4747983"/>
            <a:ext cx="3626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525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016" y="195879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комплект тем итогового сочинения будут включены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две темы из каждого раздела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 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651" y="103403"/>
            <a:ext cx="6690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88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СТРУКТУРА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ЗАКРЫТОГО БАНКА ТЕМ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107868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718</Words>
  <Application>Microsoft Office PowerPoint</Application>
  <PresentationFormat>Экран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Monotype Corsiva</vt:lpstr>
      <vt:lpstr>Times New Roman</vt:lpstr>
      <vt:lpstr>Тема Office</vt:lpstr>
      <vt:lpstr>              (2024-2025 учебный год)</vt:lpstr>
      <vt:lpstr>Презентация PowerPoint</vt:lpstr>
      <vt:lpstr>Итоговое сочинение    как условие допуска к ГИА-11 </vt:lpstr>
      <vt:lpstr>Презентация PowerPoint</vt:lpstr>
      <vt:lpstr>Что изменилось в 2024-2025 году по сравнению с 2023-2024 годом? Методические рекомендации ФИПИ</vt:lpstr>
      <vt:lpstr>РАЗДЕЛ 1 Духовно-нравственные ориентиры в жизни человека</vt:lpstr>
      <vt:lpstr>РАЗДЕЛ 2 Семья, общество, Отечество  в жизни человека</vt:lpstr>
      <vt:lpstr>РАЗДЕЛ 3 Природа и культура в жизни человека</vt:lpstr>
      <vt:lpstr>Презентация PowerPoint</vt:lpstr>
      <vt:lpstr>Комплект тем (ФИПИ: образец)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оценивания  итогового сочинения </vt:lpstr>
      <vt:lpstr>Критерии оценивания  итогового 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 итоговом сочинение необходимо иметь:   </vt:lpstr>
      <vt:lpstr>  Во время итогового  сочинения запрещается:  </vt:lpstr>
      <vt:lpstr>  Итоговое сочинение проводится: </vt:lpstr>
      <vt:lpstr>Повторный допуск </vt:lpstr>
      <vt:lpstr>  Повторный допуск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53</cp:revision>
  <cp:lastPrinted>2021-03-03T07:42:21Z</cp:lastPrinted>
  <dcterms:created xsi:type="dcterms:W3CDTF">2018-08-02T20:10:57Z</dcterms:created>
  <dcterms:modified xsi:type="dcterms:W3CDTF">2024-11-15T11:55:37Z</dcterms:modified>
</cp:coreProperties>
</file>