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1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0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0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60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60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0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1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1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1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1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0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0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0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0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64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4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4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2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2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76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7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7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70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71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7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7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7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91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92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93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94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9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6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7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8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8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8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40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4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81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82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8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8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8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6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54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655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5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5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5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60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6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65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6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8" name="Клип 2"/>
          <p:cNvSpPr>
            <a:spLocks noGrp="1"/>
          </p:cNvSpPr>
          <p:nvPr>
            <p:ph type="clipArt" sz="half" idx="1"/>
          </p:nvPr>
        </p:nvSpPr>
        <p:spPr>
          <a:xfrm>
            <a:off x="609600" y="1600202"/>
            <a:ext cx="53848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1048649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5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5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486901C-840F-4A15-A8BF-BB110F4C4E5E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5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75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5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5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5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86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8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8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8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70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71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7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7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7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91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92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93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94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9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96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97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99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800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80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19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2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2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80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80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47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48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4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5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5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58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759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6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6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6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81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8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8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8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76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7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7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7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64" name="Клип 2"/>
          <p:cNvSpPr>
            <a:spLocks noGrp="1"/>
          </p:cNvSpPr>
          <p:nvPr>
            <p:ph type="clipArt" sz="half" idx="1"/>
          </p:nvPr>
        </p:nvSpPr>
        <p:spPr>
          <a:xfrm>
            <a:off x="609600" y="1600202"/>
            <a:ext cx="53848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1048765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6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6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6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486901C-840F-4A15-A8BF-BB110F4C4E5E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2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2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2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2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2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30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31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32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33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3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35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36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99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00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0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3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3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41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42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4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4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4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08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709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7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9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00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840BD-2776-4E49-8FD0-EEB912FAE30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104860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60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7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8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1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2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Заголовок 1"/>
          <p:cNvSpPr>
            <a:spLocks noGrp="1"/>
          </p:cNvSpPr>
          <p:nvPr>
            <p:ph type="ctrTitle"/>
          </p:nvPr>
        </p:nvSpPr>
        <p:spPr>
          <a:xfrm>
            <a:off x="1034604" y="3054193"/>
            <a:ext cx="10620778" cy="2387600"/>
          </a:xfrm>
        </p:spPr>
        <p:txBody>
          <a:bodyPr>
            <a:normAutofit fontScale="90000"/>
          </a:bodyPr>
          <a:lstStyle/>
          <a:p>
            <a:r>
              <a:rPr lang="ru-RU" sz="9800" b="1" u="sng" dirty="0" smtClean="0">
                <a:solidFill>
                  <a:srgbClr val="C00000"/>
                </a:solidFill>
              </a:rPr>
              <a:t>ПОРЯДОК</a:t>
            </a:r>
            <a:r>
              <a:rPr lang="ru-RU" sz="9800" b="1" dirty="0" smtClean="0"/>
              <a:t/>
            </a:r>
            <a:br>
              <a:rPr lang="ru-RU" sz="98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300" b="1" dirty="0" smtClean="0">
                <a:solidFill>
                  <a:srgbClr val="C00000"/>
                </a:solidFill>
              </a:rPr>
              <a:t>подачи документов </a:t>
            </a:r>
            <a:br>
              <a:rPr lang="ru-RU" sz="7300" b="1" dirty="0" smtClean="0">
                <a:solidFill>
                  <a:srgbClr val="C00000"/>
                </a:solidFill>
              </a:rPr>
            </a:br>
            <a:r>
              <a:rPr lang="ru-RU" sz="7300" b="1" dirty="0" smtClean="0">
                <a:solidFill>
                  <a:srgbClr val="C00000"/>
                </a:solidFill>
              </a:rPr>
              <a:t>для иностранных граждан </a:t>
            </a:r>
            <a:br>
              <a:rPr lang="ru-RU" sz="7300" b="1" dirty="0" smtClean="0">
                <a:solidFill>
                  <a:srgbClr val="C00000"/>
                </a:solidFill>
              </a:rPr>
            </a:br>
            <a:r>
              <a:rPr lang="ru-RU" sz="7300" b="1" dirty="0" smtClean="0">
                <a:solidFill>
                  <a:srgbClr val="C00000"/>
                </a:solidFill>
              </a:rPr>
              <a:t>(лиц без гражданства)</a:t>
            </a:r>
            <a:endParaRPr lang="ru-RU" sz="73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59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88790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400" dirty="0"/>
              <a:t>П</a:t>
            </a:r>
            <a:r>
              <a:rPr lang="ru-RU" sz="3400" dirty="0" smtClean="0"/>
              <a:t>редъявляет </a:t>
            </a:r>
            <a:r>
              <a:rPr lang="ru-RU" sz="3400" dirty="0"/>
              <a:t>(предъявляют):</a:t>
            </a:r>
          </a:p>
          <a:p>
            <a:r>
              <a:rPr lang="ru-RU" sz="3400" dirty="0"/>
              <a:t>- копии документов, подтверждающих </a:t>
            </a:r>
            <a:r>
              <a:rPr lang="ru-RU" sz="3400" b="1" u="sng" dirty="0">
                <a:solidFill>
                  <a:srgbClr val="C00000"/>
                </a:solidFill>
              </a:rPr>
              <a:t>прохождение государственной дактилоскопической регистрации </a:t>
            </a:r>
            <a:r>
              <a:rPr lang="ru-RU" sz="3400" b="1" u="sng" dirty="0" smtClean="0">
                <a:solidFill>
                  <a:srgbClr val="C00000"/>
                </a:solidFill>
              </a:rPr>
              <a:t>ребенка;</a:t>
            </a:r>
          </a:p>
          <a:p>
            <a:r>
              <a:rPr lang="ru-RU" sz="3400" dirty="0"/>
              <a:t>- копии документов, подтверждающих </a:t>
            </a:r>
            <a:r>
              <a:rPr lang="ru-RU" sz="3400" b="1" u="sng" dirty="0">
                <a:solidFill>
                  <a:srgbClr val="C00000"/>
                </a:solidFill>
              </a:rPr>
              <a:t>изучение русского языка </a:t>
            </a:r>
            <a:r>
              <a:rPr lang="ru-RU" sz="3400" b="1" u="sng" dirty="0" smtClean="0">
                <a:solidFill>
                  <a:srgbClr val="C00000"/>
                </a:solidFill>
              </a:rPr>
              <a:t>ребенком </a:t>
            </a:r>
            <a:r>
              <a:rPr lang="ru-RU" sz="3400" dirty="0"/>
              <a:t>в образовательных организациях иностранного государства  (со 2 по 11 класс) (при наличии</a:t>
            </a:r>
            <a:r>
              <a:rPr lang="ru-RU" sz="3400" b="1" u="sng" dirty="0" smtClean="0">
                <a:solidFill>
                  <a:srgbClr val="C00000"/>
                </a:solidFill>
              </a:rPr>
              <a:t>);</a:t>
            </a:r>
          </a:p>
          <a:p>
            <a:r>
              <a:rPr lang="ru-RU" sz="3400" dirty="0"/>
              <a:t>- копии документов, </a:t>
            </a:r>
            <a:r>
              <a:rPr lang="ru-RU" sz="3400" b="1" u="sng" dirty="0">
                <a:solidFill>
                  <a:srgbClr val="C00000"/>
                </a:solidFill>
              </a:rPr>
              <a:t>удостоверяющих личность </a:t>
            </a:r>
            <a:r>
              <a:rPr lang="ru-RU" sz="3400" b="1" u="sng" dirty="0" smtClean="0">
                <a:solidFill>
                  <a:srgbClr val="C00000"/>
                </a:solidFill>
              </a:rPr>
              <a:t>ребенка </a:t>
            </a:r>
            <a:r>
              <a:rPr lang="ru-RU" sz="3400" dirty="0" smtClean="0"/>
              <a:t>(паспорт </a:t>
            </a:r>
            <a:r>
              <a:rPr lang="ru-RU" sz="3400" dirty="0"/>
              <a:t>иностранного гражданина либо иной документ, установленный федеральным законом или признаваемый в соответствии с международным договором </a:t>
            </a:r>
            <a:r>
              <a:rPr lang="ru-RU" sz="3400" dirty="0" smtClean="0"/>
              <a:t>РФ в </a:t>
            </a:r>
            <a:r>
              <a:rPr lang="ru-RU" sz="3400" dirty="0"/>
              <a:t>качестве документа, удостоверяющего личность иностранного гражданина; для лиц без гражданства: документ, выданный иностранным государством и признаваемый в соответствии с международным договором </a:t>
            </a:r>
            <a:r>
              <a:rPr lang="ru-RU" sz="3400" dirty="0" smtClean="0"/>
              <a:t>РФ </a:t>
            </a:r>
            <a:r>
              <a:rPr lang="ru-RU" sz="3400" dirty="0"/>
              <a:t>в качестве документа, удостоверяющего личность лица без гражданства, разрешение на временное проживание, временное удостоверение личности лица без гражданства в </a:t>
            </a:r>
            <a:r>
              <a:rPr lang="ru-RU" sz="3400" dirty="0" smtClean="0"/>
              <a:t>РФ, </a:t>
            </a:r>
            <a:r>
              <a:rPr lang="ru-RU" sz="3400" dirty="0"/>
              <a:t>вид на жительство и иные документы, предусмотренные федеральным законом или признаваемые в соответствии с международным договором </a:t>
            </a:r>
            <a:r>
              <a:rPr lang="ru-RU" sz="3400" dirty="0" smtClean="0"/>
              <a:t>РФ </a:t>
            </a:r>
            <a:r>
              <a:rPr lang="ru-RU" sz="3400" dirty="0"/>
              <a:t>в качестве документов, удостоверяющих личность лица без гражданства);</a:t>
            </a:r>
          </a:p>
          <a:p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2097154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  <p:sp>
        <p:nvSpPr>
          <p:cNvPr id="1048594" name="Прямоугольник 6"/>
          <p:cNvSpPr/>
          <p:nvPr/>
        </p:nvSpPr>
        <p:spPr>
          <a:xfrm>
            <a:off x="5388933" y="1437572"/>
            <a:ext cx="6636812" cy="62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ДОКУМЕНТЫ</a:t>
            </a:r>
            <a:endParaRPr lang="ru-RU" sz="4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590" name="Объект 2"/>
          <p:cNvSpPr>
            <a:spLocks noGrp="1"/>
          </p:cNvSpPr>
          <p:nvPr>
            <p:ph idx="1"/>
          </p:nvPr>
        </p:nvSpPr>
        <p:spPr>
          <a:xfrm>
            <a:off x="273384" y="2059268"/>
            <a:ext cx="11642501" cy="5109580"/>
          </a:xfrm>
        </p:spPr>
        <p:txBody>
          <a:bodyPr>
            <a:normAutofit fontScale="68750" lnSpcReduction="20000"/>
          </a:bodyPr>
          <a:lstStyle/>
          <a:p>
            <a:pPr marL="0" indent="0">
              <a:buNone/>
            </a:pPr>
            <a:r>
              <a:rPr lang="ru-RU" sz="3600" dirty="0"/>
              <a:t>П</a:t>
            </a:r>
            <a:r>
              <a:rPr lang="ru-RU" sz="3600" dirty="0" smtClean="0"/>
              <a:t>редъявляет </a:t>
            </a:r>
            <a:r>
              <a:rPr lang="ru-RU" sz="3600" dirty="0"/>
              <a:t>(предъявляют):</a:t>
            </a:r>
          </a:p>
          <a:p>
            <a:r>
              <a:rPr lang="ru-RU" sz="3600" dirty="0"/>
              <a:t>- копии документов, подтверждающих присвоение родителю (родителям) (законному (законным) представителю (представителям) </a:t>
            </a:r>
            <a:r>
              <a:rPr lang="ru-RU" sz="3600" b="1" u="sng" dirty="0">
                <a:solidFill>
                  <a:srgbClr val="C00000"/>
                </a:solidFill>
              </a:rPr>
              <a:t>идентификационного номера налогоплательщика</a:t>
            </a:r>
            <a:r>
              <a:rPr lang="ru-RU" sz="3600" dirty="0"/>
              <a:t>; страхового </a:t>
            </a:r>
            <a:r>
              <a:rPr lang="ru-RU" sz="3600" b="1" u="sng" dirty="0">
                <a:solidFill>
                  <a:srgbClr val="C00000"/>
                </a:solidFill>
              </a:rPr>
              <a:t>номера индивидуального лицевого счета (далее - СНИЛС) </a:t>
            </a:r>
            <a:r>
              <a:rPr lang="ru-RU" sz="3600" dirty="0"/>
              <a:t>(при наличии), а также </a:t>
            </a:r>
            <a:r>
              <a:rPr lang="ru-RU" sz="3600" b="1" u="sng" dirty="0">
                <a:solidFill>
                  <a:srgbClr val="C00000"/>
                </a:solidFill>
              </a:rPr>
              <a:t>СНИЛС </a:t>
            </a:r>
            <a:r>
              <a:rPr lang="ru-RU" sz="3600" b="1" u="sng" dirty="0" smtClean="0">
                <a:solidFill>
                  <a:srgbClr val="C00000"/>
                </a:solidFill>
              </a:rPr>
              <a:t>ребенка</a:t>
            </a:r>
            <a:r>
              <a:rPr lang="ru-RU" sz="3600" dirty="0"/>
              <a:t> </a:t>
            </a:r>
            <a:r>
              <a:rPr lang="ru-RU" sz="3600" dirty="0" smtClean="0"/>
              <a:t>(при </a:t>
            </a:r>
            <a:r>
              <a:rPr lang="ru-RU" sz="3600" dirty="0"/>
              <a:t>наличии);</a:t>
            </a:r>
          </a:p>
          <a:p>
            <a:r>
              <a:rPr lang="ru-RU" sz="3600" b="1" u="sng" dirty="0">
                <a:solidFill>
                  <a:srgbClr val="C00000"/>
                </a:solidFill>
              </a:rPr>
              <a:t>- медицинское заключение об отсутствии у </a:t>
            </a:r>
            <a:r>
              <a:rPr lang="ru-RU" sz="3600" b="1" u="sng" dirty="0" smtClean="0">
                <a:solidFill>
                  <a:srgbClr val="C00000"/>
                </a:solidFill>
              </a:rPr>
              <a:t>ребенка инфекционных </a:t>
            </a:r>
            <a:r>
              <a:rPr lang="ru-RU" sz="3600" b="1" u="sng" dirty="0">
                <a:solidFill>
                  <a:srgbClr val="C00000"/>
                </a:solidFill>
              </a:rPr>
              <a:t>заболеваний</a:t>
            </a:r>
            <a:r>
              <a:rPr lang="ru-RU" sz="3600" dirty="0"/>
              <a:t>, представляющих опасность для окружающих, предусмотренных перечнем, утвержденным уполномоченным Правительством Российской Федераций федеральным органом исполнительной власти в соответствии с частью 2 статьи 43 Федерального закона от 21 ноября 2011 г. N 323-ФЗ "Об основах охраны здоровья граждан в Российской Федерации";</a:t>
            </a:r>
          </a:p>
          <a:p>
            <a:r>
              <a:rPr lang="ru-RU" sz="3600" dirty="0"/>
              <a:t>- копии документов, подтверждающих </a:t>
            </a:r>
            <a:r>
              <a:rPr lang="ru-RU" sz="3600" b="1" u="sng" dirty="0">
                <a:solidFill>
                  <a:srgbClr val="C00000"/>
                </a:solidFill>
              </a:rPr>
              <a:t>осуществление родителем (законным представителем) трудовой деятельности </a:t>
            </a:r>
            <a:r>
              <a:rPr lang="ru-RU" sz="3600" dirty="0"/>
              <a:t>(при наличии).</a:t>
            </a:r>
          </a:p>
          <a:p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2097153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  <p:sp>
        <p:nvSpPr>
          <p:cNvPr id="1048591" name="Прямоугольник 6"/>
          <p:cNvSpPr/>
          <p:nvPr/>
        </p:nvSpPr>
        <p:spPr>
          <a:xfrm>
            <a:off x="5388933" y="1437572"/>
            <a:ext cx="6636812" cy="62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ДОКУМЕНТЫ</a:t>
            </a:r>
            <a:endParaRPr lang="ru-RU" sz="4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587" name="Объект 2"/>
          <p:cNvSpPr>
            <a:spLocks noGrp="1"/>
          </p:cNvSpPr>
          <p:nvPr>
            <p:ph idx="1"/>
          </p:nvPr>
        </p:nvSpPr>
        <p:spPr>
          <a:xfrm>
            <a:off x="273384" y="2059268"/>
            <a:ext cx="11642501" cy="5109580"/>
          </a:xfrm>
        </p:spPr>
        <p:txBody>
          <a:bodyPr>
            <a:normAutofit/>
          </a:bodyPr>
          <a:lstStyle/>
          <a:p>
            <a:r>
              <a:rPr lang="ru-RU" altLang="ru-RU" sz="3100" dirty="0" smtClean="0"/>
              <a:t>Заявление (скачать можно на сайте школы) </a:t>
            </a:r>
          </a:p>
          <a:p>
            <a:r>
              <a:rPr lang="ru-RU" altLang="ru-RU" sz="3100" dirty="0" smtClean="0"/>
              <a:t>Свидетельство о регистрации ребенка по месту жительства или пребывания на закрепленной территории (</a:t>
            </a:r>
            <a:r>
              <a:rPr lang="ru-RU" altLang="ru-RU" sz="3100" dirty="0" err="1" smtClean="0"/>
              <a:t>подлинник+</a:t>
            </a:r>
            <a:r>
              <a:rPr lang="ru-RU" altLang="ru-RU" sz="3100" dirty="0" smtClean="0"/>
              <a:t> копия)</a:t>
            </a:r>
          </a:p>
          <a:p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2097152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  <p:sp>
        <p:nvSpPr>
          <p:cNvPr id="1048588" name="Прямоугольник 6"/>
          <p:cNvSpPr/>
          <p:nvPr/>
        </p:nvSpPr>
        <p:spPr>
          <a:xfrm>
            <a:off x="5388933" y="1437572"/>
            <a:ext cx="6636812" cy="62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ДОКУМЕНТЫ</a:t>
            </a:r>
            <a:endParaRPr lang="ru-RU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>
          <a:xfrm>
            <a:off x="4079776" y="257717"/>
            <a:ext cx="7227874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15" name="Объект 2"/>
          <p:cNvSpPr>
            <a:spLocks noGrp="1"/>
          </p:cNvSpPr>
          <p:nvPr>
            <p:ph idx="1"/>
          </p:nvPr>
        </p:nvSpPr>
        <p:spPr>
          <a:xfrm>
            <a:off x="476517" y="1671147"/>
            <a:ext cx="10831133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</a:t>
            </a:r>
            <a:r>
              <a:rPr lang="ru-RU" dirty="0" smtClean="0"/>
              <a:t>одает </a:t>
            </a:r>
            <a:r>
              <a:rPr lang="ru-RU" dirty="0"/>
              <a:t>(подают) одним из следующих способов: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электронной форме посредством </a:t>
            </a:r>
            <a:r>
              <a:rPr lang="ru-RU" b="1" u="sng" dirty="0">
                <a:solidFill>
                  <a:srgbClr val="C00000"/>
                </a:solidFill>
              </a:rPr>
              <a:t>ЕПГУ</a:t>
            </a:r>
            <a:r>
              <a:rPr lang="ru-RU" dirty="0"/>
              <a:t>;</a:t>
            </a:r>
          </a:p>
          <a:p>
            <a:pPr algn="just"/>
            <a:r>
              <a:rPr lang="ru-RU" dirty="0" smtClean="0"/>
              <a:t>с </a:t>
            </a:r>
            <a:r>
              <a:rPr lang="ru-RU" dirty="0"/>
              <a:t>использованием </a:t>
            </a:r>
            <a:r>
              <a:rPr lang="ru-RU" b="1" u="sng" dirty="0">
                <a:solidFill>
                  <a:srgbClr val="C00000"/>
                </a:solidFill>
              </a:rPr>
              <a:t>региональных порталов государственных и муниципальных услуг </a:t>
            </a:r>
            <a:r>
              <a:rPr lang="ru-RU" dirty="0"/>
              <a:t>и (или) функционала (сервисов) региональных государственных информационных систем субъектов Российской Федерации (при наличии </a:t>
            </a:r>
            <a:r>
              <a:rPr lang="ru-RU" dirty="0" smtClean="0"/>
              <a:t>технической </a:t>
            </a:r>
            <a:r>
              <a:rPr lang="ru-RU" dirty="0"/>
              <a:t>возможности);</a:t>
            </a:r>
          </a:p>
          <a:p>
            <a:pPr algn="just"/>
            <a:r>
              <a:rPr lang="ru-RU" dirty="0" smtClean="0"/>
              <a:t>через </a:t>
            </a:r>
            <a:r>
              <a:rPr lang="ru-RU" b="1" u="sng" dirty="0" smtClean="0">
                <a:solidFill>
                  <a:srgbClr val="C00000"/>
                </a:solidFill>
              </a:rPr>
              <a:t>операторов почтовой связи </a:t>
            </a:r>
            <a:r>
              <a:rPr lang="ru-RU" dirty="0" smtClean="0"/>
              <a:t>общего </a:t>
            </a:r>
            <a:r>
              <a:rPr lang="ru-RU" dirty="0"/>
              <a:t>пользования заказным письмом с уведомлением о вручении.</a:t>
            </a:r>
          </a:p>
          <a:p>
            <a:endParaRPr lang="ru-RU" dirty="0"/>
          </a:p>
        </p:txBody>
      </p:sp>
      <p:pic>
        <p:nvPicPr>
          <p:cNvPr id="2097156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0584" y="5296562"/>
            <a:ext cx="4968552" cy="1383765"/>
          </a:xfrm>
          <a:prstGeom prst="rect">
            <a:avLst/>
          </a:prstGeom>
        </p:spPr>
      </p:pic>
      <p:pic>
        <p:nvPicPr>
          <p:cNvPr id="2097157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552" y="67790"/>
            <a:ext cx="3434879" cy="1294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Заголовок 1"/>
          <p:cNvSpPr>
            <a:spLocks noGrp="1"/>
          </p:cNvSpPr>
          <p:nvPr>
            <p:ph type="title"/>
          </p:nvPr>
        </p:nvSpPr>
        <p:spPr>
          <a:xfrm>
            <a:off x="4938641" y="320940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27" name="Объект 2"/>
          <p:cNvSpPr>
            <a:spLocks noGrp="1"/>
          </p:cNvSpPr>
          <p:nvPr>
            <p:ph idx="1"/>
          </p:nvPr>
        </p:nvSpPr>
        <p:spPr>
          <a:xfrm>
            <a:off x="437882" y="1954482"/>
            <a:ext cx="11655380" cy="4525963"/>
          </a:xfrm>
        </p:spPr>
        <p:txBody>
          <a:bodyPr>
            <a:normAutofit/>
          </a:bodyPr>
          <a:lstStyle/>
          <a:p>
            <a:r>
              <a:rPr lang="ru-RU" dirty="0"/>
              <a:t>После представления документов, </a:t>
            </a:r>
            <a:r>
              <a:rPr lang="ru-RU" dirty="0" smtClean="0"/>
              <a:t>в </a:t>
            </a:r>
            <a:r>
              <a:rPr lang="ru-RU" dirty="0"/>
              <a:t>течение </a:t>
            </a:r>
            <a:r>
              <a:rPr lang="ru-RU" u="sng" dirty="0">
                <a:solidFill>
                  <a:srgbClr val="C00000"/>
                </a:solidFill>
              </a:rPr>
              <a:t>5 рабочих дней </a:t>
            </a:r>
            <a:r>
              <a:rPr lang="ru-RU" dirty="0"/>
              <a:t>МБОУ СШ № 45 </a:t>
            </a:r>
            <a:r>
              <a:rPr lang="ru-RU" b="1" dirty="0">
                <a:solidFill>
                  <a:srgbClr val="C00000"/>
                </a:solidFill>
              </a:rPr>
              <a:t>проводит проверку </a:t>
            </a:r>
            <a:r>
              <a:rPr lang="ru-RU" dirty="0" smtClean="0"/>
              <a:t>комплектности ДОКУМЕНТОВ. </a:t>
            </a:r>
          </a:p>
          <a:p>
            <a:r>
              <a:rPr lang="ru-RU" dirty="0" smtClean="0"/>
              <a:t>В </a:t>
            </a:r>
            <a:r>
              <a:rPr lang="ru-RU" dirty="0"/>
              <a:t>случае представления </a:t>
            </a:r>
            <a:r>
              <a:rPr lang="ru-RU" b="1" dirty="0">
                <a:solidFill>
                  <a:srgbClr val="C00000"/>
                </a:solidFill>
              </a:rPr>
              <a:t>неполного комплекта </a:t>
            </a:r>
            <a:r>
              <a:rPr lang="ru-RU" dirty="0"/>
              <a:t>документов, </a:t>
            </a:r>
            <a:r>
              <a:rPr lang="ru-RU" dirty="0" smtClean="0"/>
              <a:t>МБОУ </a:t>
            </a:r>
            <a:r>
              <a:rPr lang="ru-RU" dirty="0"/>
              <a:t>СШ № 45 </a:t>
            </a:r>
            <a:r>
              <a:rPr lang="ru-RU" u="sng" dirty="0">
                <a:solidFill>
                  <a:srgbClr val="C00000"/>
                </a:solidFill>
              </a:rPr>
              <a:t>возвращает </a:t>
            </a:r>
            <a:r>
              <a:rPr lang="ru-RU" u="sng" dirty="0" smtClean="0">
                <a:solidFill>
                  <a:srgbClr val="C00000"/>
                </a:solidFill>
              </a:rPr>
              <a:t>заявление </a:t>
            </a:r>
            <a:r>
              <a:rPr lang="ru-RU" dirty="0" smtClean="0"/>
              <a:t> </a:t>
            </a:r>
            <a:r>
              <a:rPr lang="ru-RU" dirty="0"/>
              <a:t>без его рассмотрения.</a:t>
            </a:r>
          </a:p>
          <a:p>
            <a:endParaRPr lang="ru-RU" dirty="0"/>
          </a:p>
        </p:txBody>
      </p:sp>
      <p:pic>
        <p:nvPicPr>
          <p:cNvPr id="2097158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3392" y="4701809"/>
            <a:ext cx="6386378" cy="1778636"/>
          </a:xfrm>
          <a:prstGeom prst="rect">
            <a:avLst/>
          </a:prstGeom>
        </p:spPr>
      </p:pic>
      <p:pic>
        <p:nvPicPr>
          <p:cNvPr id="2097159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7882" y="114088"/>
            <a:ext cx="3693187" cy="13915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29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случае представления </a:t>
            </a:r>
            <a:r>
              <a:rPr lang="ru-RU" dirty="0">
                <a:solidFill>
                  <a:srgbClr val="C00000"/>
                </a:solidFill>
              </a:rPr>
              <a:t>полного комплекта </a:t>
            </a:r>
            <a:r>
              <a:rPr lang="ru-RU" dirty="0"/>
              <a:t>документов, </a:t>
            </a:r>
            <a:r>
              <a:rPr lang="ru-RU" dirty="0" smtClean="0"/>
              <a:t>МБОУ </a:t>
            </a:r>
            <a:r>
              <a:rPr lang="ru-RU" dirty="0"/>
              <a:t>СШ № 45 в течение </a:t>
            </a:r>
            <a:r>
              <a:rPr lang="ru-RU" b="1" dirty="0">
                <a:solidFill>
                  <a:srgbClr val="C00000"/>
                </a:solidFill>
              </a:rPr>
              <a:t>25 рабочих дней осуществляет проверку достоверности</a:t>
            </a:r>
            <a:r>
              <a:rPr lang="ru-RU" dirty="0"/>
              <a:t> предоставленных документов. При проведении указанной проверки МБОУ СШ № 45 обращается к соответствующим государственным информационным системам и (или) в государственные (муниципальные) органы, включая органы внутренних дел, и организации.</a:t>
            </a:r>
          </a:p>
          <a:p>
            <a:endParaRPr lang="ru-RU" dirty="0"/>
          </a:p>
        </p:txBody>
      </p:sp>
      <p:pic>
        <p:nvPicPr>
          <p:cNvPr id="2097160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78850" y="5196134"/>
            <a:ext cx="4968552" cy="1383765"/>
          </a:xfrm>
          <a:prstGeom prst="rect">
            <a:avLst/>
          </a:prstGeom>
        </p:spPr>
      </p:pic>
      <p:pic>
        <p:nvPicPr>
          <p:cNvPr id="2097161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31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768290"/>
          </a:xfrm>
        </p:spPr>
        <p:txBody>
          <a:bodyPr>
            <a:normAutofit fontScale="90625" lnSpcReduction="10000"/>
          </a:bodyPr>
          <a:lstStyle/>
          <a:p>
            <a:pPr algn="just"/>
            <a:r>
              <a:rPr lang="ru-RU" dirty="0"/>
              <a:t>В случае представления полного комплекта </a:t>
            </a:r>
            <a:r>
              <a:rPr lang="ru-RU" dirty="0" smtClean="0"/>
              <a:t>документов ребенок </a:t>
            </a:r>
            <a:r>
              <a:rPr lang="ru-RU" dirty="0" smtClean="0">
                <a:solidFill>
                  <a:srgbClr val="C00000"/>
                </a:solidFill>
              </a:rPr>
              <a:t>направляется</a:t>
            </a:r>
            <a:r>
              <a:rPr lang="ru-RU" dirty="0" smtClean="0"/>
              <a:t> </a:t>
            </a:r>
            <a:r>
              <a:rPr lang="ru-RU" dirty="0"/>
              <a:t>МБОУ СШ № 45 в </a:t>
            </a:r>
            <a:r>
              <a:rPr lang="ru-RU" dirty="0" smtClean="0"/>
              <a:t>тестирующую организацию </a:t>
            </a:r>
            <a:r>
              <a:rPr lang="ru-RU" b="1" dirty="0">
                <a:solidFill>
                  <a:srgbClr val="C00000"/>
                </a:solidFill>
              </a:rPr>
              <a:t>для прохождения тестирования на знание русского языка</a:t>
            </a:r>
            <a:r>
              <a:rPr lang="ru-RU" dirty="0"/>
              <a:t>, достаточное для освоения образовательных программ </a:t>
            </a:r>
            <a:r>
              <a:rPr lang="ru-RU" dirty="0" smtClean="0"/>
              <a:t>(</a:t>
            </a:r>
            <a:r>
              <a:rPr lang="ru-RU" dirty="0"/>
              <a:t>далее - тестирование</a:t>
            </a:r>
            <a:r>
              <a:rPr lang="ru-RU" dirty="0" smtClean="0"/>
              <a:t>).</a:t>
            </a:r>
            <a:endParaRPr lang="ru-RU" dirty="0"/>
          </a:p>
          <a:p>
            <a:pPr algn="just"/>
            <a:r>
              <a:rPr lang="ru-RU" dirty="0" smtClean="0"/>
              <a:t>Информация о направлении на тестирование ребенка направляется </a:t>
            </a:r>
            <a:r>
              <a:rPr lang="ru-RU" b="1" u="sng" dirty="0" smtClean="0">
                <a:solidFill>
                  <a:srgbClr val="C00000"/>
                </a:solidFill>
              </a:rPr>
              <a:t>по адресу (почтовый или электронный), указанному в заявлении о приеме на обучение, и в личный кабинет ЕПГУ (при наличии).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ru-RU" dirty="0"/>
              <a:t>Одновременно о направлении на тестирование ребенка</a:t>
            </a:r>
            <a:r>
              <a:rPr lang="ru-RU" dirty="0" smtClean="0"/>
              <a:t>,</a:t>
            </a:r>
            <a:r>
              <a:rPr lang="ru-RU" dirty="0"/>
              <a:t> МБОУ СШ № 45 уведомляет тестирующую организацию в электронной форме посредством ЕПГУ или с использованием региональных порталов государственных и муниципальных </a:t>
            </a:r>
            <a:r>
              <a:rPr lang="ru-RU" dirty="0" smtClean="0"/>
              <a:t>услуг</a:t>
            </a:r>
            <a:r>
              <a:rPr lang="ru-RU" dirty="0"/>
              <a:t>.</a:t>
            </a:r>
            <a:r>
              <a:rPr lang="ru-RU" dirty="0" smtClean="0"/>
              <a:t> </a:t>
            </a:r>
            <a:endParaRPr lang="ru-RU" b="1" u="sng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97162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3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Тестирующая организация в течение </a:t>
            </a:r>
            <a:r>
              <a:rPr lang="ru-RU" dirty="0">
                <a:solidFill>
                  <a:srgbClr val="C00000"/>
                </a:solidFill>
              </a:rPr>
              <a:t>3 рабочих дней </a:t>
            </a:r>
            <a:r>
              <a:rPr lang="ru-RU" dirty="0"/>
              <a:t>после дня прохождения </a:t>
            </a:r>
            <a:r>
              <a:rPr lang="ru-RU" dirty="0" smtClean="0"/>
              <a:t>ребенком тестирования </a:t>
            </a:r>
            <a:r>
              <a:rPr lang="ru-RU" dirty="0"/>
              <a:t>уведомляет </a:t>
            </a:r>
            <a:r>
              <a:rPr lang="ru-RU" b="1" dirty="0">
                <a:solidFill>
                  <a:srgbClr val="C00000"/>
                </a:solidFill>
              </a:rPr>
              <a:t>о результатах</a:t>
            </a:r>
            <a:r>
              <a:rPr lang="ru-RU" dirty="0"/>
              <a:t> его проведения МБОУ СШ № </a:t>
            </a:r>
            <a:r>
              <a:rPr lang="ru-RU" dirty="0" smtClean="0"/>
              <a:t>45.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Информация о результатах тестирования </a:t>
            </a:r>
            <a:r>
              <a:rPr lang="ru-RU" dirty="0"/>
              <a:t>и рассмотрения заявления о приеме на обучение </a:t>
            </a:r>
            <a:r>
              <a:rPr lang="ru-RU" dirty="0" smtClean="0"/>
              <a:t>ребенка</a:t>
            </a:r>
            <a:r>
              <a:rPr lang="ru-RU" dirty="0"/>
              <a:t>, МБОУ СШ № 45 </a:t>
            </a:r>
            <a:r>
              <a:rPr lang="ru-RU" b="1" dirty="0">
                <a:solidFill>
                  <a:srgbClr val="C00000"/>
                </a:solidFill>
              </a:rPr>
              <a:t>направляет по адресу (почтовый или электронный), указанному в заявлении</a:t>
            </a:r>
            <a:r>
              <a:rPr lang="ru-RU" dirty="0"/>
              <a:t> о приеме на обучение, и в личный кабинет ЕПГУ (при </a:t>
            </a:r>
            <a:r>
              <a:rPr lang="ru-RU" dirty="0" smtClean="0"/>
              <a:t>наличии</a:t>
            </a:r>
            <a:r>
              <a:rPr lang="ru-RU" dirty="0"/>
              <a:t>)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endParaRPr lang="ru-RU" dirty="0"/>
          </a:p>
        </p:txBody>
      </p:sp>
      <p:pic>
        <p:nvPicPr>
          <p:cNvPr id="2097163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2520" y="5507186"/>
            <a:ext cx="4324520" cy="1204399"/>
          </a:xfrm>
          <a:prstGeom prst="rect">
            <a:avLst/>
          </a:prstGeom>
        </p:spPr>
      </p:pic>
      <p:pic>
        <p:nvPicPr>
          <p:cNvPr id="2097164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35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Для приема родитель (родители) (законный (законные) представитель (представители) ребенка, являющегося иностранным гражданином или лицом без гражданства, или поступающий, являющийся иностранным гражданином или лицом без гражданства, дополнительно в заявлении о приеме на обучение </a:t>
            </a:r>
            <a:r>
              <a:rPr lang="ru-RU" b="1" u="sng" dirty="0">
                <a:solidFill>
                  <a:srgbClr val="C00000"/>
                </a:solidFill>
              </a:rPr>
              <a:t>дает (дают) согласие для прохождения </a:t>
            </a:r>
            <a:r>
              <a:rPr lang="ru-RU" b="1" u="sng" dirty="0" smtClean="0">
                <a:solidFill>
                  <a:srgbClr val="C00000"/>
                </a:solidFill>
              </a:rPr>
              <a:t>тестирования.</a:t>
            </a:r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2097165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2520" y="5327820"/>
            <a:ext cx="4968552" cy="1383765"/>
          </a:xfrm>
          <a:prstGeom prst="rect">
            <a:avLst/>
          </a:prstGeom>
        </p:spPr>
      </p:pic>
      <p:pic>
        <p:nvPicPr>
          <p:cNvPr id="2097166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637" name="Объект 2"/>
          <p:cNvSpPr>
            <a:spLocks noGrp="1"/>
          </p:cNvSpPr>
          <p:nvPr>
            <p:ph idx="1"/>
          </p:nvPr>
        </p:nvSpPr>
        <p:spPr>
          <a:xfrm>
            <a:off x="273384" y="2441147"/>
            <a:ext cx="1164250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редъявляет </a:t>
            </a:r>
            <a:r>
              <a:rPr lang="ru-RU" dirty="0"/>
              <a:t>(предъявляют):</a:t>
            </a:r>
          </a:p>
          <a:p>
            <a:r>
              <a:rPr lang="ru-RU" dirty="0" smtClean="0"/>
              <a:t> </a:t>
            </a:r>
            <a:r>
              <a:rPr lang="ru-RU" dirty="0"/>
              <a:t>копии документов, </a:t>
            </a:r>
            <a:r>
              <a:rPr lang="ru-RU" b="1" u="sng" dirty="0">
                <a:solidFill>
                  <a:srgbClr val="C00000"/>
                </a:solidFill>
              </a:rPr>
              <a:t>подтверждающих родство </a:t>
            </a:r>
            <a:r>
              <a:rPr lang="ru-RU" dirty="0"/>
              <a:t>заявителя (заявителей) (или законность представления прав ребенка);</a:t>
            </a:r>
          </a:p>
          <a:p>
            <a:r>
              <a:rPr lang="ru-RU" altLang="ru-RU" dirty="0" smtClean="0"/>
              <a:t>Паспорт родителя/опекуна (подлинник + копия страниц) </a:t>
            </a:r>
          </a:p>
          <a:p>
            <a:r>
              <a:rPr lang="ru-RU" altLang="ru-RU" dirty="0" smtClean="0"/>
              <a:t>Свидетельство о рождении ребенка (подлинник + копия), если есть 2,3 ребенок, который учится в нашей школе, то необходимо предоставить их свидетельства о рождении (подлинник + копия)</a:t>
            </a:r>
          </a:p>
          <a:p>
            <a:pPr algn="just"/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2097167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85970"/>
            <a:ext cx="3566040" cy="1343686"/>
          </a:xfrm>
          <a:prstGeom prst="rect">
            <a:avLst/>
          </a:prstGeom>
        </p:spPr>
      </p:pic>
      <p:sp>
        <p:nvSpPr>
          <p:cNvPr id="1048638" name="Прямоугольник 6"/>
          <p:cNvSpPr/>
          <p:nvPr/>
        </p:nvSpPr>
        <p:spPr>
          <a:xfrm>
            <a:off x="124691" y="1429657"/>
            <a:ext cx="11791193" cy="1011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ДОКУМЕНТЫ </a:t>
            </a:r>
            <a:r>
              <a:rPr lang="ru-RU" sz="2800" dirty="0" smtClean="0"/>
              <a:t>представляются </a:t>
            </a:r>
            <a:r>
              <a:rPr lang="ru-RU" sz="2800" dirty="0"/>
              <a:t>на русском языке или вместе с заверенным в установленном порядке переводом на русский </a:t>
            </a:r>
            <a:r>
              <a:rPr lang="ru-RU" sz="2800" dirty="0" smtClean="0"/>
              <a:t>язык (</a:t>
            </a:r>
            <a:r>
              <a:rPr lang="ru-RU" sz="2000" i="1" dirty="0" smtClean="0"/>
              <a:t>НОТАРИАЛЬНО ЗАВЕРЕННЫЕ</a:t>
            </a:r>
            <a:r>
              <a:rPr lang="ru-RU" sz="2000" dirty="0" smtClean="0"/>
              <a:t>) </a:t>
            </a:r>
            <a:endParaRPr lang="ru-RU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273384" y="2441147"/>
            <a:ext cx="11642501" cy="4525963"/>
          </a:xfrm>
        </p:spPr>
        <p:txBody>
          <a:bodyPr>
            <a:normAutofit fontScale="93750" lnSpcReduction="10000"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редъявляет </a:t>
            </a:r>
            <a:r>
              <a:rPr lang="ru-RU" dirty="0"/>
              <a:t>(предъявляют):</a:t>
            </a:r>
          </a:p>
          <a:p>
            <a:pPr algn="just"/>
            <a:r>
              <a:rPr lang="ru-RU" dirty="0" smtClean="0"/>
              <a:t>копии </a:t>
            </a:r>
            <a:r>
              <a:rPr lang="ru-RU" dirty="0"/>
              <a:t>документов, </a:t>
            </a:r>
            <a:r>
              <a:rPr lang="ru-RU" b="1" u="sng" dirty="0">
                <a:solidFill>
                  <a:srgbClr val="C00000"/>
                </a:solidFill>
              </a:rPr>
              <a:t>подтверждающих законность нахождения </a:t>
            </a:r>
            <a:r>
              <a:rPr lang="ru-RU" b="1" u="sng" dirty="0" smtClean="0">
                <a:solidFill>
                  <a:srgbClr val="C00000"/>
                </a:solidFill>
              </a:rPr>
              <a:t>ребенка на </a:t>
            </a:r>
            <a:r>
              <a:rPr lang="ru-RU" b="1" u="sng" dirty="0">
                <a:solidFill>
                  <a:srgbClr val="C00000"/>
                </a:solidFill>
              </a:rPr>
              <a:t>территории </a:t>
            </a:r>
            <a:r>
              <a:rPr lang="ru-RU" b="1" u="sng" dirty="0" smtClean="0">
                <a:solidFill>
                  <a:srgbClr val="C00000"/>
                </a:solidFill>
              </a:rPr>
              <a:t>РФ </a:t>
            </a:r>
            <a:r>
              <a:rPr lang="ru-RU" dirty="0" smtClean="0"/>
              <a:t>(</a:t>
            </a:r>
            <a:r>
              <a:rPr lang="ru-RU" dirty="0"/>
              <a:t>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algn="just"/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209715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85970"/>
            <a:ext cx="3566040" cy="1343686"/>
          </a:xfrm>
          <a:prstGeom prst="rect">
            <a:avLst/>
          </a:prstGeom>
        </p:spPr>
      </p:pic>
      <p:sp>
        <p:nvSpPr>
          <p:cNvPr id="1048597" name="Прямоугольник 6"/>
          <p:cNvSpPr/>
          <p:nvPr/>
        </p:nvSpPr>
        <p:spPr>
          <a:xfrm>
            <a:off x="124691" y="1429657"/>
            <a:ext cx="11791193" cy="1011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ДОКУМЕНТЫ </a:t>
            </a:r>
            <a:r>
              <a:rPr lang="ru-RU" sz="2800" dirty="0" smtClean="0"/>
              <a:t>представляются </a:t>
            </a:r>
            <a:r>
              <a:rPr lang="ru-RU" sz="2800" dirty="0"/>
              <a:t>на русском языке или вместе с заверенным в установленном порядке переводом на русский </a:t>
            </a:r>
            <a:r>
              <a:rPr lang="ru-RU" sz="2800" dirty="0" smtClean="0"/>
              <a:t>язык (</a:t>
            </a:r>
            <a:r>
              <a:rPr lang="ru-RU" sz="2000" i="1" dirty="0" smtClean="0"/>
              <a:t>НОТАРИАЛЬНО ЗАВЕРЕННЫЕ</a:t>
            </a:r>
            <a:r>
              <a:rPr lang="ru-RU" sz="2000" dirty="0" smtClean="0"/>
              <a:t>) </a:t>
            </a:r>
            <a:endParaRPr lang="ru-RU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</Words>
  <Application>Microsoft Office PowerPoint</Application>
  <PresentationFormat>Произвольный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1_Тема Office</vt:lpstr>
      <vt:lpstr>2_Тема Office</vt:lpstr>
      <vt:lpstr>ПОРЯДОК  подачи документов  для иностранных граждан  (лиц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поступления в 1 класс  для иностранных граждан  (лиц без гражданства РФ)</dc:title>
  <dc:creator>Пользователь Windows</dc:creator>
  <cp:lastModifiedBy>SchoolPC</cp:lastModifiedBy>
  <cp:revision>1</cp:revision>
  <dcterms:created xsi:type="dcterms:W3CDTF">2025-03-25T06:54:13Z</dcterms:created>
  <dcterms:modified xsi:type="dcterms:W3CDTF">2025-03-31T12:22:48Z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91f90dd40ff84fb69aea0723b0abbc04</vt:lpwstr>
  </property>
</Properties>
</file>