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53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397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01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57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356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67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09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891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29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66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011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452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651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423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09600" y="1600202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6901C-840F-4A15-A8BF-BB110F4C4E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77207"/>
      </p:ext>
    </p:extLst>
  </p:cSld>
  <p:clrMapOvr>
    <a:masterClrMapping/>
  </p:clrMapOvr>
  <p:transition spd="slow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442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4406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6947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789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996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63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7021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373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042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983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322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0248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09600" y="1600202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6901C-840F-4A15-A8BF-BB110F4C4E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152567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11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14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6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86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8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24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840BD-2776-4E49-8FD0-EEB912FAE307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8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2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49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4604" y="3054193"/>
            <a:ext cx="10620778" cy="2387600"/>
          </a:xfrm>
        </p:spPr>
        <p:txBody>
          <a:bodyPr>
            <a:normAutofit fontScale="90000"/>
          </a:bodyPr>
          <a:lstStyle/>
          <a:p>
            <a:r>
              <a:rPr lang="ru-RU" sz="9800" b="1" u="sng" dirty="0" smtClean="0">
                <a:solidFill>
                  <a:srgbClr val="C00000"/>
                </a:solidFill>
              </a:rPr>
              <a:t>ПОРЯДОК</a:t>
            </a:r>
            <a:r>
              <a:rPr lang="ru-RU" sz="9800" b="1" dirty="0" smtClean="0"/>
              <a:t/>
            </a:r>
            <a:br>
              <a:rPr lang="ru-RU" sz="98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300" b="1" dirty="0" smtClean="0">
                <a:solidFill>
                  <a:srgbClr val="C00000"/>
                </a:solidFill>
              </a:rPr>
              <a:t>подачи документов </a:t>
            </a:r>
            <a:br>
              <a:rPr lang="ru-RU" sz="7300" b="1" dirty="0" smtClean="0">
                <a:solidFill>
                  <a:srgbClr val="C00000"/>
                </a:solidFill>
              </a:rPr>
            </a:br>
            <a:r>
              <a:rPr lang="ru-RU" sz="7300" b="1" dirty="0" smtClean="0">
                <a:solidFill>
                  <a:srgbClr val="C00000"/>
                </a:solidFill>
              </a:rPr>
              <a:t>для иностранных граждан </a:t>
            </a:r>
            <a:br>
              <a:rPr lang="ru-RU" sz="7300" b="1" dirty="0" smtClean="0">
                <a:solidFill>
                  <a:srgbClr val="C00000"/>
                </a:solidFill>
              </a:rPr>
            </a:br>
            <a:r>
              <a:rPr lang="ru-RU" sz="7300" b="1" dirty="0" smtClean="0">
                <a:solidFill>
                  <a:srgbClr val="C00000"/>
                </a:solidFill>
              </a:rPr>
              <a:t>(лиц без гражданства)</a:t>
            </a:r>
            <a:endParaRPr lang="ru-RU" sz="7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384" y="2059268"/>
            <a:ext cx="11642501" cy="51095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600" dirty="0"/>
              <a:t>П</a:t>
            </a:r>
            <a:r>
              <a:rPr lang="ru-RU" sz="3600" dirty="0" smtClean="0"/>
              <a:t>редъявляет </a:t>
            </a:r>
            <a:r>
              <a:rPr lang="ru-RU" sz="3600" dirty="0"/>
              <a:t>(предъявляют):</a:t>
            </a:r>
          </a:p>
          <a:p>
            <a:r>
              <a:rPr lang="ru-RU" sz="3600" dirty="0"/>
              <a:t>- копии документов, подтверждающих присвоение родителю (родителям) (законному (законным) представителю (представителям) </a:t>
            </a:r>
            <a:r>
              <a:rPr lang="ru-RU" sz="3600" b="1" u="sng" dirty="0">
                <a:solidFill>
                  <a:srgbClr val="C00000"/>
                </a:solidFill>
              </a:rPr>
              <a:t>идентификационного номера налогоплательщика</a:t>
            </a:r>
            <a:r>
              <a:rPr lang="ru-RU" sz="3600" dirty="0"/>
              <a:t>; страхового </a:t>
            </a:r>
            <a:r>
              <a:rPr lang="ru-RU" sz="3600" b="1" u="sng" dirty="0">
                <a:solidFill>
                  <a:srgbClr val="C00000"/>
                </a:solidFill>
              </a:rPr>
              <a:t>номера индивидуального лицевого счета (далее - СНИЛС) </a:t>
            </a:r>
            <a:r>
              <a:rPr lang="ru-RU" sz="3600" dirty="0"/>
              <a:t>(при наличии), а также </a:t>
            </a:r>
            <a:r>
              <a:rPr lang="ru-RU" sz="3600" b="1" u="sng" dirty="0">
                <a:solidFill>
                  <a:srgbClr val="C00000"/>
                </a:solidFill>
              </a:rPr>
              <a:t>СНИЛС </a:t>
            </a:r>
            <a:r>
              <a:rPr lang="ru-RU" sz="3600" b="1" u="sng" dirty="0" smtClean="0">
                <a:solidFill>
                  <a:srgbClr val="C00000"/>
                </a:solidFill>
              </a:rPr>
              <a:t>ребенка</a:t>
            </a:r>
            <a:r>
              <a:rPr lang="ru-RU" sz="3600" dirty="0"/>
              <a:t> </a:t>
            </a:r>
            <a:r>
              <a:rPr lang="ru-RU" sz="3600" dirty="0" smtClean="0"/>
              <a:t>(при </a:t>
            </a:r>
            <a:r>
              <a:rPr lang="ru-RU" sz="3600" dirty="0"/>
              <a:t>наличии);</a:t>
            </a:r>
          </a:p>
          <a:p>
            <a:r>
              <a:rPr lang="ru-RU" sz="3600" b="1" u="sng" dirty="0">
                <a:solidFill>
                  <a:srgbClr val="C00000"/>
                </a:solidFill>
              </a:rPr>
              <a:t>- медицинское заключение об отсутствии у </a:t>
            </a:r>
            <a:r>
              <a:rPr lang="ru-RU" sz="3600" b="1" u="sng" dirty="0" smtClean="0">
                <a:solidFill>
                  <a:srgbClr val="C00000"/>
                </a:solidFill>
              </a:rPr>
              <a:t>ребенка инфекционных </a:t>
            </a:r>
            <a:r>
              <a:rPr lang="ru-RU" sz="3600" b="1" u="sng" dirty="0">
                <a:solidFill>
                  <a:srgbClr val="C00000"/>
                </a:solidFill>
              </a:rPr>
              <a:t>заболеваний</a:t>
            </a:r>
            <a:r>
              <a:rPr lang="ru-RU" sz="3600" dirty="0"/>
              <a:t>, представляющих опасность для окружающих, предусмотренных перечнем, утвержденным уполномоченным Правительством Российской Федераций федеральным органом исполнительной власти в соответствии с частью 2 статьи 43 Федерального закона от 21 ноября 2011 г. N 323-ФЗ "Об основах охраны здоровья граждан в Российской Федерации";</a:t>
            </a:r>
          </a:p>
          <a:p>
            <a:r>
              <a:rPr lang="ru-RU" sz="3600" dirty="0"/>
              <a:t>- копии документов, подтверждающих </a:t>
            </a:r>
            <a:r>
              <a:rPr lang="ru-RU" sz="3600" b="1" u="sng" dirty="0">
                <a:solidFill>
                  <a:srgbClr val="C00000"/>
                </a:solidFill>
              </a:rPr>
              <a:t>осуществление родителем (законным представителем) трудовой деятельности </a:t>
            </a:r>
            <a:r>
              <a:rPr lang="ru-RU" sz="3600" dirty="0"/>
              <a:t>(при наличии).</a:t>
            </a:r>
          </a:p>
          <a:p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36" y="168218"/>
            <a:ext cx="3566040" cy="134368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88933" y="1437572"/>
            <a:ext cx="6636812" cy="621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ДОКУМЕНТЫ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84288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9776" y="257717"/>
            <a:ext cx="7227874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517" y="1671147"/>
            <a:ext cx="10831133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</a:t>
            </a:r>
            <a:r>
              <a:rPr lang="ru-RU" dirty="0" smtClean="0"/>
              <a:t>одает </a:t>
            </a:r>
            <a:r>
              <a:rPr lang="ru-RU" dirty="0"/>
              <a:t>(подают) одним из следующих способов: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электронной форме посредством </a:t>
            </a:r>
            <a:r>
              <a:rPr lang="ru-RU" b="1" u="sng" dirty="0">
                <a:solidFill>
                  <a:srgbClr val="C00000"/>
                </a:solidFill>
              </a:rPr>
              <a:t>ЕПГУ</a:t>
            </a:r>
            <a:r>
              <a:rPr lang="ru-RU" dirty="0"/>
              <a:t>;</a:t>
            </a:r>
          </a:p>
          <a:p>
            <a:pPr algn="just"/>
            <a:r>
              <a:rPr lang="ru-RU" dirty="0" smtClean="0"/>
              <a:t>с </a:t>
            </a:r>
            <a:r>
              <a:rPr lang="ru-RU" dirty="0"/>
              <a:t>использованием </a:t>
            </a:r>
            <a:r>
              <a:rPr lang="ru-RU" b="1" u="sng" dirty="0">
                <a:solidFill>
                  <a:srgbClr val="C00000"/>
                </a:solidFill>
              </a:rPr>
              <a:t>региональных порталов государственных и муниципальных услуг </a:t>
            </a:r>
            <a:r>
              <a:rPr lang="ru-RU" dirty="0"/>
              <a:t>и (или) функционала (сервисов) региональных государственных информационных систем субъектов Российской Федерации (при наличии </a:t>
            </a:r>
            <a:r>
              <a:rPr lang="ru-RU" dirty="0" smtClean="0"/>
              <a:t>технической </a:t>
            </a:r>
            <a:r>
              <a:rPr lang="ru-RU" dirty="0"/>
              <a:t>возможности);</a:t>
            </a:r>
          </a:p>
          <a:p>
            <a:pPr algn="just"/>
            <a:r>
              <a:rPr lang="ru-RU" dirty="0" smtClean="0"/>
              <a:t>через </a:t>
            </a:r>
            <a:r>
              <a:rPr lang="ru-RU" b="1" u="sng" dirty="0" smtClean="0">
                <a:solidFill>
                  <a:srgbClr val="C00000"/>
                </a:solidFill>
              </a:rPr>
              <a:t>операторов почтовой связи </a:t>
            </a:r>
            <a:r>
              <a:rPr lang="ru-RU" dirty="0" smtClean="0"/>
              <a:t>общего </a:t>
            </a:r>
            <a:r>
              <a:rPr lang="ru-RU" dirty="0"/>
              <a:t>пользования заказным письмом с уведомлением о вручении.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0584" y="5296562"/>
            <a:ext cx="4968552" cy="13837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552" y="67790"/>
            <a:ext cx="3434879" cy="129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8641" y="320940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882" y="1954482"/>
            <a:ext cx="11655380" cy="4525963"/>
          </a:xfrm>
        </p:spPr>
        <p:txBody>
          <a:bodyPr>
            <a:normAutofit/>
          </a:bodyPr>
          <a:lstStyle/>
          <a:p>
            <a:r>
              <a:rPr lang="ru-RU" dirty="0"/>
              <a:t>После представления документов, </a:t>
            </a:r>
            <a:r>
              <a:rPr lang="ru-RU" dirty="0" smtClean="0"/>
              <a:t>в </a:t>
            </a:r>
            <a:r>
              <a:rPr lang="ru-RU" dirty="0"/>
              <a:t>течение </a:t>
            </a:r>
            <a:r>
              <a:rPr lang="ru-RU" u="sng" dirty="0">
                <a:solidFill>
                  <a:srgbClr val="C00000"/>
                </a:solidFill>
              </a:rPr>
              <a:t>5 рабочих дней </a:t>
            </a:r>
            <a:r>
              <a:rPr lang="ru-RU" dirty="0"/>
              <a:t>МБОУ СШ № 45 </a:t>
            </a:r>
            <a:r>
              <a:rPr lang="ru-RU" b="1" dirty="0">
                <a:solidFill>
                  <a:srgbClr val="C00000"/>
                </a:solidFill>
              </a:rPr>
              <a:t>проводит проверку </a:t>
            </a:r>
            <a:r>
              <a:rPr lang="ru-RU" dirty="0" smtClean="0"/>
              <a:t>комплектности ДОКУМЕНТОВ. </a:t>
            </a:r>
          </a:p>
          <a:p>
            <a:r>
              <a:rPr lang="ru-RU" dirty="0" smtClean="0"/>
              <a:t>В </a:t>
            </a:r>
            <a:r>
              <a:rPr lang="ru-RU" dirty="0"/>
              <a:t>случае представления </a:t>
            </a:r>
            <a:r>
              <a:rPr lang="ru-RU" b="1" dirty="0">
                <a:solidFill>
                  <a:srgbClr val="C00000"/>
                </a:solidFill>
              </a:rPr>
              <a:t>неполного комплекта </a:t>
            </a:r>
            <a:r>
              <a:rPr lang="ru-RU" dirty="0"/>
              <a:t>документов, </a:t>
            </a:r>
            <a:r>
              <a:rPr lang="ru-RU" dirty="0" smtClean="0"/>
              <a:t>МБОУ </a:t>
            </a:r>
            <a:r>
              <a:rPr lang="ru-RU" dirty="0"/>
              <a:t>СШ № 45 </a:t>
            </a:r>
            <a:r>
              <a:rPr lang="ru-RU" u="sng" dirty="0">
                <a:solidFill>
                  <a:srgbClr val="C00000"/>
                </a:solidFill>
              </a:rPr>
              <a:t>возвращает </a:t>
            </a:r>
            <a:r>
              <a:rPr lang="ru-RU" u="sng" dirty="0" smtClean="0">
                <a:solidFill>
                  <a:srgbClr val="C00000"/>
                </a:solidFill>
              </a:rPr>
              <a:t>заявление </a:t>
            </a:r>
            <a:r>
              <a:rPr lang="ru-RU" dirty="0" smtClean="0"/>
              <a:t> </a:t>
            </a:r>
            <a:r>
              <a:rPr lang="ru-RU" dirty="0"/>
              <a:t>без его рассмотрения.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3392" y="4701809"/>
            <a:ext cx="6386378" cy="17786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882" y="114088"/>
            <a:ext cx="3693187" cy="139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9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0" y="1748420"/>
            <a:ext cx="11642501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случае представления </a:t>
            </a:r>
            <a:r>
              <a:rPr lang="ru-RU" dirty="0">
                <a:solidFill>
                  <a:srgbClr val="C00000"/>
                </a:solidFill>
              </a:rPr>
              <a:t>полного комплекта </a:t>
            </a:r>
            <a:r>
              <a:rPr lang="ru-RU" dirty="0"/>
              <a:t>документов, </a:t>
            </a:r>
            <a:r>
              <a:rPr lang="ru-RU" dirty="0" smtClean="0"/>
              <a:t>МБОУ </a:t>
            </a:r>
            <a:r>
              <a:rPr lang="ru-RU" dirty="0"/>
              <a:t>СШ № 45 в течение </a:t>
            </a:r>
            <a:r>
              <a:rPr lang="ru-RU" b="1" dirty="0">
                <a:solidFill>
                  <a:srgbClr val="C00000"/>
                </a:solidFill>
              </a:rPr>
              <a:t>25 рабочих дней осуществляет проверку достоверности</a:t>
            </a:r>
            <a:r>
              <a:rPr lang="ru-RU" dirty="0"/>
              <a:t> предоставленных документов. При проведении указанной проверки МБОУ СШ № 45 обращается к соответствующим государственным информационным системам и (или) в государственные (муниципальные) органы, включая органы внутренних дел, и организации.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78850" y="5196134"/>
            <a:ext cx="4968552" cy="13837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3736" y="168218"/>
            <a:ext cx="3566040" cy="134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1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0" y="1748420"/>
            <a:ext cx="11642501" cy="476829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В случае представления полного комплекта </a:t>
            </a:r>
            <a:r>
              <a:rPr lang="ru-RU" dirty="0" smtClean="0"/>
              <a:t>документов ребенок </a:t>
            </a:r>
            <a:r>
              <a:rPr lang="ru-RU" dirty="0" smtClean="0">
                <a:solidFill>
                  <a:srgbClr val="C00000"/>
                </a:solidFill>
              </a:rPr>
              <a:t>направляется</a:t>
            </a:r>
            <a:r>
              <a:rPr lang="ru-RU" dirty="0" smtClean="0"/>
              <a:t> </a:t>
            </a:r>
            <a:r>
              <a:rPr lang="ru-RU" dirty="0"/>
              <a:t>МБОУ СШ № 45 в </a:t>
            </a:r>
            <a:r>
              <a:rPr lang="ru-RU" dirty="0" smtClean="0"/>
              <a:t>тестирующую организацию </a:t>
            </a:r>
            <a:r>
              <a:rPr lang="ru-RU" b="1" dirty="0">
                <a:solidFill>
                  <a:srgbClr val="C00000"/>
                </a:solidFill>
              </a:rPr>
              <a:t>для прохождения тестирования на знание русского языка</a:t>
            </a:r>
            <a:r>
              <a:rPr lang="ru-RU" dirty="0"/>
              <a:t>, достаточное для освоения образовательных программ </a:t>
            </a:r>
            <a:r>
              <a:rPr lang="ru-RU" dirty="0" smtClean="0"/>
              <a:t>(</a:t>
            </a:r>
            <a:r>
              <a:rPr lang="ru-RU" dirty="0"/>
              <a:t>далее - тестирование</a:t>
            </a:r>
            <a:r>
              <a:rPr lang="ru-RU" dirty="0" smtClean="0"/>
              <a:t>).</a:t>
            </a:r>
            <a:endParaRPr lang="ru-RU" dirty="0"/>
          </a:p>
          <a:p>
            <a:pPr algn="just"/>
            <a:r>
              <a:rPr lang="ru-RU" dirty="0" smtClean="0"/>
              <a:t>Информация о направлении на тестирование ребенка направляется </a:t>
            </a:r>
            <a:r>
              <a:rPr lang="ru-RU" b="1" u="sng" dirty="0" smtClean="0">
                <a:solidFill>
                  <a:srgbClr val="C00000"/>
                </a:solidFill>
              </a:rPr>
              <a:t>по адресу (почтовый или электронный), указанному в заявлении о приеме на обучение, и в личный кабинет ЕПГУ (при наличии).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ru-RU" dirty="0"/>
              <a:t>Одновременно о направлении на тестирование ребенка</a:t>
            </a:r>
            <a:r>
              <a:rPr lang="ru-RU" dirty="0" smtClean="0"/>
              <a:t>,</a:t>
            </a:r>
            <a:r>
              <a:rPr lang="ru-RU" dirty="0"/>
              <a:t> МБОУ СШ № 45 уведомляет тестирующую организацию в электронной форме посредством ЕПГУ или с использованием региональных порталов государственных и муниципальных </a:t>
            </a:r>
            <a:r>
              <a:rPr lang="ru-RU" dirty="0" smtClean="0"/>
              <a:t>услуг</a:t>
            </a:r>
            <a:r>
              <a:rPr lang="ru-RU" dirty="0"/>
              <a:t>.</a:t>
            </a:r>
            <a:r>
              <a:rPr lang="ru-RU" dirty="0" smtClean="0"/>
              <a:t> </a:t>
            </a:r>
            <a:endParaRPr lang="ru-RU" b="1" u="sng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36" y="168218"/>
            <a:ext cx="3566040" cy="134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0" y="1748420"/>
            <a:ext cx="11642501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Тестирующая организация в течение </a:t>
            </a:r>
            <a:r>
              <a:rPr lang="ru-RU" dirty="0">
                <a:solidFill>
                  <a:srgbClr val="C00000"/>
                </a:solidFill>
              </a:rPr>
              <a:t>3 рабочих дней </a:t>
            </a:r>
            <a:r>
              <a:rPr lang="ru-RU" dirty="0"/>
              <a:t>после дня прохождения </a:t>
            </a:r>
            <a:r>
              <a:rPr lang="ru-RU" dirty="0" smtClean="0"/>
              <a:t>ребенком тестирования </a:t>
            </a:r>
            <a:r>
              <a:rPr lang="ru-RU" dirty="0"/>
              <a:t>уведомляет </a:t>
            </a:r>
            <a:r>
              <a:rPr lang="ru-RU" b="1" dirty="0">
                <a:solidFill>
                  <a:srgbClr val="C00000"/>
                </a:solidFill>
              </a:rPr>
              <a:t>о результатах</a:t>
            </a:r>
            <a:r>
              <a:rPr lang="ru-RU" dirty="0"/>
              <a:t> его проведения МБОУ СШ № </a:t>
            </a:r>
            <a:r>
              <a:rPr lang="ru-RU" dirty="0" smtClean="0"/>
              <a:t>45.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Информация о результатах тестирования </a:t>
            </a:r>
            <a:r>
              <a:rPr lang="ru-RU" dirty="0"/>
              <a:t>и рассмотрения заявления о приеме на обучение </a:t>
            </a:r>
            <a:r>
              <a:rPr lang="ru-RU" dirty="0" smtClean="0"/>
              <a:t>ребенка</a:t>
            </a:r>
            <a:r>
              <a:rPr lang="ru-RU" dirty="0"/>
              <a:t>, МБОУ СШ № 45 </a:t>
            </a:r>
            <a:r>
              <a:rPr lang="ru-RU" b="1" dirty="0">
                <a:solidFill>
                  <a:srgbClr val="C00000"/>
                </a:solidFill>
              </a:rPr>
              <a:t>направляет по адресу (почтовый или электронный), указанному в заявлении</a:t>
            </a:r>
            <a:r>
              <a:rPr lang="ru-RU" dirty="0"/>
              <a:t> о приеме на обучение, и в личный кабинет ЕПГУ (при </a:t>
            </a:r>
            <a:r>
              <a:rPr lang="ru-RU" dirty="0" smtClean="0"/>
              <a:t>наличии</a:t>
            </a:r>
            <a:r>
              <a:rPr lang="ru-RU" dirty="0"/>
              <a:t>)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2520" y="5327820"/>
            <a:ext cx="4968552" cy="13837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3736" y="168218"/>
            <a:ext cx="3566040" cy="134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0" y="1748420"/>
            <a:ext cx="11642501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Для приема родитель (родители) (законный (законные) представитель (представители) ребенка, являющегося иностранным гражданином или лицом без гражданства, или поступающий, являющийся иностранным гражданином или лицом без гражданства, дополнительно в заявлении о приеме на обучение </a:t>
            </a:r>
            <a:r>
              <a:rPr lang="ru-RU" b="1" u="sng" dirty="0">
                <a:solidFill>
                  <a:srgbClr val="C00000"/>
                </a:solidFill>
              </a:rPr>
              <a:t>дает (дают) согласие для прохождения </a:t>
            </a:r>
            <a:r>
              <a:rPr lang="ru-RU" b="1" u="sng" dirty="0" smtClean="0">
                <a:solidFill>
                  <a:srgbClr val="C00000"/>
                </a:solidFill>
              </a:rPr>
              <a:t>тестирования.</a:t>
            </a:r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2520" y="5327820"/>
            <a:ext cx="4968552" cy="13837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3736" y="168218"/>
            <a:ext cx="3566040" cy="134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3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384" y="2441147"/>
            <a:ext cx="11642501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редъявляет </a:t>
            </a:r>
            <a:r>
              <a:rPr lang="ru-RU" dirty="0"/>
              <a:t>(предъявляют):</a:t>
            </a:r>
          </a:p>
          <a:p>
            <a:r>
              <a:rPr lang="ru-RU" dirty="0" smtClean="0"/>
              <a:t> </a:t>
            </a:r>
            <a:r>
              <a:rPr lang="ru-RU" dirty="0"/>
              <a:t>копии документов, </a:t>
            </a:r>
            <a:r>
              <a:rPr lang="ru-RU" b="1" u="sng" dirty="0">
                <a:solidFill>
                  <a:srgbClr val="C00000"/>
                </a:solidFill>
              </a:rPr>
              <a:t>подтверждающих родство </a:t>
            </a:r>
            <a:r>
              <a:rPr lang="ru-RU" dirty="0"/>
              <a:t>заявителя (заявителей) (или законность представления прав ребенка);</a:t>
            </a:r>
          </a:p>
          <a:p>
            <a:pPr algn="just"/>
            <a:r>
              <a:rPr lang="ru-RU" dirty="0"/>
              <a:t>копии документов, </a:t>
            </a:r>
            <a:r>
              <a:rPr lang="ru-RU" b="1" u="sng" dirty="0">
                <a:solidFill>
                  <a:srgbClr val="C00000"/>
                </a:solidFill>
              </a:rPr>
              <a:t>подтверждающих законность нахождения </a:t>
            </a:r>
            <a:r>
              <a:rPr lang="ru-RU" b="1" u="sng" dirty="0" smtClean="0">
                <a:solidFill>
                  <a:srgbClr val="C00000"/>
                </a:solidFill>
              </a:rPr>
              <a:t>ребенка на </a:t>
            </a:r>
            <a:r>
              <a:rPr lang="ru-RU" b="1" u="sng" dirty="0">
                <a:solidFill>
                  <a:srgbClr val="C00000"/>
                </a:solidFill>
              </a:rPr>
              <a:t>территории </a:t>
            </a:r>
            <a:r>
              <a:rPr lang="ru-RU" b="1" u="sng" dirty="0" smtClean="0">
                <a:solidFill>
                  <a:srgbClr val="C00000"/>
                </a:solidFill>
              </a:rPr>
              <a:t>РФ </a:t>
            </a:r>
            <a:r>
              <a:rPr lang="ru-RU" dirty="0" smtClean="0"/>
              <a:t>(</a:t>
            </a:r>
            <a:r>
              <a:rPr lang="ru-RU" dirty="0"/>
              <a:t>действительные вид на жительство, либо разрешение на временное проживание, либо разрешение на временное проживание в целях получения образования, либо визу и (или) миграционную карту, либо иные предусмотренные федеральным законом или международным договором Российской Федерации документы, подтверждающие право иностранного гражданина или лица без гражданства на пребывание (проживание) в Российской Федерации);</a:t>
            </a:r>
          </a:p>
          <a:p>
            <a:pPr algn="just"/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36" y="85970"/>
            <a:ext cx="3566040" cy="134368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4691" y="1429657"/>
            <a:ext cx="11791193" cy="1011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ДОКУМЕНТЫ </a:t>
            </a:r>
            <a:r>
              <a:rPr lang="ru-RU" sz="2800" dirty="0" smtClean="0"/>
              <a:t>представляются </a:t>
            </a:r>
            <a:r>
              <a:rPr lang="ru-RU" sz="2800" dirty="0"/>
              <a:t>на русском языке или вместе с заверенным в установленном порядке переводом на русский </a:t>
            </a:r>
            <a:r>
              <a:rPr lang="ru-RU" sz="2800" dirty="0" smtClean="0"/>
              <a:t>язык (</a:t>
            </a:r>
            <a:r>
              <a:rPr lang="ru-RU" sz="2000" i="1" dirty="0" smtClean="0"/>
              <a:t>НОТАРИАЛЬНО ЗАВЕРЕННЫЕ</a:t>
            </a:r>
            <a:r>
              <a:rPr lang="ru-RU" sz="2000" dirty="0" smtClean="0"/>
              <a:t>)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49895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0" y="1748420"/>
            <a:ext cx="11642501" cy="488790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400" dirty="0"/>
              <a:t>П</a:t>
            </a:r>
            <a:r>
              <a:rPr lang="ru-RU" sz="3400" dirty="0" smtClean="0"/>
              <a:t>редъявляет </a:t>
            </a:r>
            <a:r>
              <a:rPr lang="ru-RU" sz="3400" dirty="0"/>
              <a:t>(предъявляют):</a:t>
            </a:r>
          </a:p>
          <a:p>
            <a:r>
              <a:rPr lang="ru-RU" sz="3400" dirty="0"/>
              <a:t>- копии документов, подтверждающих </a:t>
            </a:r>
            <a:r>
              <a:rPr lang="ru-RU" sz="3400" b="1" u="sng" dirty="0">
                <a:solidFill>
                  <a:srgbClr val="C00000"/>
                </a:solidFill>
              </a:rPr>
              <a:t>прохождение государственной дактилоскопической регистрации </a:t>
            </a:r>
            <a:r>
              <a:rPr lang="ru-RU" sz="3400" b="1" u="sng" dirty="0" smtClean="0">
                <a:solidFill>
                  <a:srgbClr val="C00000"/>
                </a:solidFill>
              </a:rPr>
              <a:t>ребенка;</a:t>
            </a:r>
          </a:p>
          <a:p>
            <a:r>
              <a:rPr lang="ru-RU" sz="3400" dirty="0"/>
              <a:t>- копии документов, подтверждающих </a:t>
            </a:r>
            <a:r>
              <a:rPr lang="ru-RU" sz="3400" b="1" u="sng" dirty="0">
                <a:solidFill>
                  <a:srgbClr val="C00000"/>
                </a:solidFill>
              </a:rPr>
              <a:t>изучение русского языка </a:t>
            </a:r>
            <a:r>
              <a:rPr lang="ru-RU" sz="3400" b="1" u="sng" dirty="0" smtClean="0">
                <a:solidFill>
                  <a:srgbClr val="C00000"/>
                </a:solidFill>
              </a:rPr>
              <a:t>ребенком </a:t>
            </a:r>
            <a:r>
              <a:rPr lang="ru-RU" sz="3400" dirty="0"/>
              <a:t>в образовательных организациях иностранного </a:t>
            </a:r>
            <a:r>
              <a:rPr lang="ru-RU" sz="3400" dirty="0"/>
              <a:t>государства  </a:t>
            </a:r>
            <a:r>
              <a:rPr lang="ru-RU" sz="3400" dirty="0"/>
              <a:t>(со 2 по 11 класс) </a:t>
            </a:r>
            <a:r>
              <a:rPr lang="ru-RU" sz="3400" dirty="0"/>
              <a:t>(при наличии</a:t>
            </a:r>
            <a:r>
              <a:rPr lang="ru-RU" sz="3400" b="1" u="sng" dirty="0" smtClean="0">
                <a:solidFill>
                  <a:srgbClr val="C00000"/>
                </a:solidFill>
              </a:rPr>
              <a:t>);</a:t>
            </a:r>
            <a:endParaRPr lang="ru-RU" sz="3400" b="1" u="sng" dirty="0" smtClean="0">
              <a:solidFill>
                <a:srgbClr val="C00000"/>
              </a:solidFill>
            </a:endParaRPr>
          </a:p>
          <a:p>
            <a:r>
              <a:rPr lang="ru-RU" sz="3400" dirty="0"/>
              <a:t>- копии документов, </a:t>
            </a:r>
            <a:r>
              <a:rPr lang="ru-RU" sz="3400" b="1" u="sng" dirty="0">
                <a:solidFill>
                  <a:srgbClr val="C00000"/>
                </a:solidFill>
              </a:rPr>
              <a:t>удостоверяющих личность </a:t>
            </a:r>
            <a:r>
              <a:rPr lang="ru-RU" sz="3400" b="1" u="sng" dirty="0" smtClean="0">
                <a:solidFill>
                  <a:srgbClr val="C00000"/>
                </a:solidFill>
              </a:rPr>
              <a:t>ребенка </a:t>
            </a:r>
            <a:r>
              <a:rPr lang="ru-RU" sz="3400" dirty="0" smtClean="0"/>
              <a:t>(паспорт </a:t>
            </a:r>
            <a:r>
              <a:rPr lang="ru-RU" sz="3400" dirty="0"/>
              <a:t>иностранного гражданина либо иной документ, установленный федеральным законом или признаваемый в соответствии с международным договором </a:t>
            </a:r>
            <a:r>
              <a:rPr lang="ru-RU" sz="3400" dirty="0" smtClean="0"/>
              <a:t>РФ в </a:t>
            </a:r>
            <a:r>
              <a:rPr lang="ru-RU" sz="3400" dirty="0"/>
              <a:t>качестве документа, удостоверяющего личность иностранного гражданина; для лиц без гражданства: документ, выданный иностранным государством и признаваемый в соответствии с международным договором </a:t>
            </a:r>
            <a:r>
              <a:rPr lang="ru-RU" sz="3400" dirty="0" smtClean="0"/>
              <a:t>РФ </a:t>
            </a:r>
            <a:r>
              <a:rPr lang="ru-RU" sz="3400" dirty="0"/>
              <a:t>в качестве документа, удостоверяющего личность лица без гражданства, разрешение на временное проживание, временное удостоверение личности лица без гражданства в </a:t>
            </a:r>
            <a:r>
              <a:rPr lang="ru-RU" sz="3400" dirty="0" smtClean="0"/>
              <a:t>РФ, </a:t>
            </a:r>
            <a:r>
              <a:rPr lang="ru-RU" sz="3400" dirty="0"/>
              <a:t>вид на жительство и иные документы, предусмотренные федеральным законом или признаваемые в соответствии с международным договором </a:t>
            </a:r>
            <a:r>
              <a:rPr lang="ru-RU" sz="3400" dirty="0" smtClean="0"/>
              <a:t>РФ </a:t>
            </a:r>
            <a:r>
              <a:rPr lang="ru-RU" sz="3400" dirty="0"/>
              <a:t>в качестве документов, удостоверяющих личность лица без гражданства);</a:t>
            </a:r>
          </a:p>
          <a:p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36" y="168218"/>
            <a:ext cx="3566040" cy="134368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88933" y="1437572"/>
            <a:ext cx="6636812" cy="621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ДОКУМЕНТЫ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9949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753</Words>
  <Application>Microsoft Office PowerPoint</Application>
  <PresentationFormat>Произвольный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1_Тема Office</vt:lpstr>
      <vt:lpstr>2_Тема Office</vt:lpstr>
      <vt:lpstr>ПОРЯДОК  подачи документов  для иностранных граждан  (лиц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 поступления в 1 класс  для иностранных граждан  (лиц без гражданства РФ)</dc:title>
  <dc:creator>Пользователь Windows</dc:creator>
  <cp:lastModifiedBy>Мать</cp:lastModifiedBy>
  <cp:revision>8</cp:revision>
  <dcterms:created xsi:type="dcterms:W3CDTF">2025-03-25T12:54:13Z</dcterms:created>
  <dcterms:modified xsi:type="dcterms:W3CDTF">2025-03-26T13:22:22Z</dcterms:modified>
</cp:coreProperties>
</file>