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3" r:id="rId3"/>
  </p:sldMasterIdLst>
  <p:sldIdLst>
    <p:sldId id="256" r:id="rId4"/>
    <p:sldId id="257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50" d="100"/>
          <a:sy n="50" d="100"/>
        </p:scale>
        <p:origin x="-62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7533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79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397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70133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72579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23567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37674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90978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28914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2512949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668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901190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4520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765109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24239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09600" y="1600202"/>
            <a:ext cx="53848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6901C-840F-4A15-A8BF-BB110F4C4E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5777207"/>
      </p:ext>
    </p:extLst>
  </p:cSld>
  <p:clrMapOvr>
    <a:masterClrMapping/>
  </p:clrMapOvr>
  <p:transition spd="slow">
    <p:strips dir="rd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194426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4406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069478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997896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89962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6346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570217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973735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180428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9399838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223223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0248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лип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лип 2"/>
          <p:cNvSpPr>
            <a:spLocks noGrp="1"/>
          </p:cNvSpPr>
          <p:nvPr>
            <p:ph type="clipArt" sz="half" idx="1"/>
          </p:nvPr>
        </p:nvSpPr>
        <p:spPr>
          <a:xfrm>
            <a:off x="609600" y="1600202"/>
            <a:ext cx="5384800" cy="4525963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197600" y="1600202"/>
            <a:ext cx="5384800" cy="45259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6901C-840F-4A15-A8BF-BB110F4C4E5E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152567"/>
      </p:ext>
    </p:extLst>
  </p:cSld>
  <p:clrMapOvr>
    <a:masterClrMapping/>
  </p:clrMapOvr>
  <p:transition spd="slow">
    <p:strips dir="r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31176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1461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2267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864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4483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7244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5840BD-2776-4E49-8FD0-EEB912FAE307}" type="datetimeFigureOut">
              <a:rPr lang="ru-RU" smtClean="0"/>
              <a:pPr/>
              <a:t>26.03.2025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BE502-EC7C-42DA-8B51-5DA0ED223822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0386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24259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F7A961-8DBF-4640-B676-F895D6A595B4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26.03.2025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985AB7-85B6-4DD4-8B92-B6916B810C5D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6491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34604" y="3054193"/>
            <a:ext cx="10620778" cy="2387600"/>
          </a:xfrm>
        </p:spPr>
        <p:txBody>
          <a:bodyPr>
            <a:normAutofit fontScale="90000"/>
          </a:bodyPr>
          <a:lstStyle/>
          <a:p>
            <a:r>
              <a:rPr lang="ru-RU" sz="9800" b="1" u="sng" dirty="0" smtClean="0">
                <a:solidFill>
                  <a:srgbClr val="C00000"/>
                </a:solidFill>
              </a:rPr>
              <a:t>ПОРЯДОК</a:t>
            </a:r>
            <a:r>
              <a:rPr lang="ru-RU" sz="9800" b="1" dirty="0" smtClean="0"/>
              <a:t/>
            </a:r>
            <a:br>
              <a:rPr lang="ru-RU" sz="9800" b="1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7300" b="1" dirty="0" smtClean="0">
                <a:solidFill>
                  <a:srgbClr val="C00000"/>
                </a:solidFill>
              </a:rPr>
              <a:t>подачи документов </a:t>
            </a:r>
            <a:br>
              <a:rPr lang="ru-RU" sz="7300" b="1" dirty="0" smtClean="0">
                <a:solidFill>
                  <a:srgbClr val="C00000"/>
                </a:solidFill>
              </a:rPr>
            </a:br>
            <a:r>
              <a:rPr lang="ru-RU" sz="7300" b="1" dirty="0" smtClean="0">
                <a:solidFill>
                  <a:srgbClr val="C00000"/>
                </a:solidFill>
              </a:rPr>
              <a:t>для иностранных граждан </a:t>
            </a:r>
            <a:br>
              <a:rPr lang="ru-RU" sz="7300" b="1" dirty="0" smtClean="0">
                <a:solidFill>
                  <a:srgbClr val="C00000"/>
                </a:solidFill>
              </a:rPr>
            </a:br>
            <a:r>
              <a:rPr lang="ru-RU" sz="7300" b="1" dirty="0" smtClean="0">
                <a:solidFill>
                  <a:srgbClr val="C00000"/>
                </a:solidFill>
              </a:rPr>
              <a:t>(лиц без гражданства)</a:t>
            </a:r>
            <a:endParaRPr lang="ru-RU" sz="7300" b="1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0665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3384" y="2059268"/>
            <a:ext cx="11642501" cy="510958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ru-RU" sz="3600" dirty="0"/>
              <a:t>П</a:t>
            </a:r>
            <a:r>
              <a:rPr lang="ru-RU" sz="3600" dirty="0" smtClean="0"/>
              <a:t>редъявляет </a:t>
            </a:r>
            <a:r>
              <a:rPr lang="ru-RU" sz="3600" dirty="0"/>
              <a:t>(предъявляют):</a:t>
            </a:r>
          </a:p>
          <a:p>
            <a:r>
              <a:rPr lang="ru-RU" sz="3600" dirty="0"/>
              <a:t>- копии документов, подтверждающих присвоение родителю (родителям) (законному (законным) представителю (представителям) </a:t>
            </a:r>
            <a:r>
              <a:rPr lang="ru-RU" sz="3600" b="1" u="sng" dirty="0">
                <a:solidFill>
                  <a:srgbClr val="C00000"/>
                </a:solidFill>
              </a:rPr>
              <a:t>идентификационного номера налогоплательщика</a:t>
            </a:r>
            <a:r>
              <a:rPr lang="ru-RU" sz="3600" dirty="0"/>
              <a:t>; страхового </a:t>
            </a:r>
            <a:r>
              <a:rPr lang="ru-RU" sz="3600" b="1" u="sng" dirty="0">
                <a:solidFill>
                  <a:srgbClr val="C00000"/>
                </a:solidFill>
              </a:rPr>
              <a:t>номера индивидуального лицевого счета (далее - СНИЛС) </a:t>
            </a:r>
            <a:r>
              <a:rPr lang="ru-RU" sz="3600" dirty="0"/>
              <a:t>(при наличии), а также </a:t>
            </a:r>
            <a:r>
              <a:rPr lang="ru-RU" sz="3600" b="1" u="sng" dirty="0">
                <a:solidFill>
                  <a:srgbClr val="C00000"/>
                </a:solidFill>
              </a:rPr>
              <a:t>СНИЛС </a:t>
            </a:r>
            <a:r>
              <a:rPr lang="ru-RU" sz="3600" b="1" u="sng" dirty="0" smtClean="0">
                <a:solidFill>
                  <a:srgbClr val="C00000"/>
                </a:solidFill>
              </a:rPr>
              <a:t>ребенка</a:t>
            </a:r>
            <a:r>
              <a:rPr lang="ru-RU" sz="3600" dirty="0"/>
              <a:t> </a:t>
            </a:r>
            <a:r>
              <a:rPr lang="ru-RU" sz="3600" dirty="0" smtClean="0"/>
              <a:t>(при </a:t>
            </a:r>
            <a:r>
              <a:rPr lang="ru-RU" sz="3600" dirty="0"/>
              <a:t>наличии);</a:t>
            </a:r>
          </a:p>
          <a:p>
            <a:r>
              <a:rPr lang="ru-RU" sz="3600" b="1" u="sng" dirty="0">
                <a:solidFill>
                  <a:srgbClr val="C00000"/>
                </a:solidFill>
              </a:rPr>
              <a:t>- медицинское заключение об отсутствии у </a:t>
            </a:r>
            <a:r>
              <a:rPr lang="ru-RU" sz="3600" b="1" u="sng" dirty="0" smtClean="0">
                <a:solidFill>
                  <a:srgbClr val="C00000"/>
                </a:solidFill>
              </a:rPr>
              <a:t>ребенка инфекционных </a:t>
            </a:r>
            <a:r>
              <a:rPr lang="ru-RU" sz="3600" b="1" u="sng" dirty="0">
                <a:solidFill>
                  <a:srgbClr val="C00000"/>
                </a:solidFill>
              </a:rPr>
              <a:t>заболеваний</a:t>
            </a:r>
            <a:r>
              <a:rPr lang="ru-RU" sz="3600" dirty="0"/>
              <a:t>, представляющих опасность для окружающих, предусмотренных перечнем, утвержденным уполномоченным Правительством Российской Федераций федеральным органом исполнительной власти в соответствии с частью 2 статьи 43 Федерального закона от 21 ноября 2011 г. N 323-ФЗ "Об основах охраны здоровья граждан в Российской Федерации";</a:t>
            </a:r>
          </a:p>
          <a:p>
            <a:r>
              <a:rPr lang="ru-RU" sz="3600" dirty="0"/>
              <a:t>- копии документов, подтверждающих </a:t>
            </a:r>
            <a:r>
              <a:rPr lang="ru-RU" sz="3600" b="1" u="sng" dirty="0">
                <a:solidFill>
                  <a:srgbClr val="C00000"/>
                </a:solidFill>
              </a:rPr>
              <a:t>осуществление родителем (законным представителем) трудовой деятельности </a:t>
            </a:r>
            <a:r>
              <a:rPr lang="ru-RU" sz="3600" dirty="0"/>
              <a:t>(при наличии).</a:t>
            </a:r>
          </a:p>
          <a:p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88933" y="1437572"/>
            <a:ext cx="6636812" cy="621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ДОКУМЕНТЫ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1842887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9776" y="257717"/>
            <a:ext cx="7227874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517" y="1671147"/>
            <a:ext cx="10831133" cy="4525963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dirty="0"/>
              <a:t>П</a:t>
            </a:r>
            <a:r>
              <a:rPr lang="ru-RU" dirty="0" smtClean="0"/>
              <a:t>одает </a:t>
            </a:r>
            <a:r>
              <a:rPr lang="ru-RU" dirty="0"/>
              <a:t>(подают) одним из следующих способов:</a:t>
            </a:r>
          </a:p>
          <a:p>
            <a:pPr algn="just"/>
            <a:r>
              <a:rPr lang="ru-RU" dirty="0" smtClean="0"/>
              <a:t>в </a:t>
            </a:r>
            <a:r>
              <a:rPr lang="ru-RU" dirty="0"/>
              <a:t>электронной форме посредством </a:t>
            </a:r>
            <a:r>
              <a:rPr lang="ru-RU" b="1" u="sng" dirty="0">
                <a:solidFill>
                  <a:srgbClr val="C00000"/>
                </a:solidFill>
              </a:rPr>
              <a:t>ЕПГУ</a:t>
            </a:r>
            <a:r>
              <a:rPr lang="ru-RU" dirty="0"/>
              <a:t>;</a:t>
            </a:r>
          </a:p>
          <a:p>
            <a:pPr algn="just"/>
            <a:r>
              <a:rPr lang="ru-RU" dirty="0" smtClean="0"/>
              <a:t>с </a:t>
            </a:r>
            <a:r>
              <a:rPr lang="ru-RU" dirty="0"/>
              <a:t>использованием </a:t>
            </a:r>
            <a:r>
              <a:rPr lang="ru-RU" b="1" u="sng" dirty="0">
                <a:solidFill>
                  <a:srgbClr val="C00000"/>
                </a:solidFill>
              </a:rPr>
              <a:t>региональных порталов государственных и муниципальных услуг </a:t>
            </a:r>
            <a:r>
              <a:rPr lang="ru-RU" dirty="0"/>
              <a:t>и (или) функционала (сервисов) региональных государственных информационных систем субъектов Российской Федерации (при наличии </a:t>
            </a:r>
            <a:r>
              <a:rPr lang="ru-RU" dirty="0" smtClean="0"/>
              <a:t>технической </a:t>
            </a:r>
            <a:r>
              <a:rPr lang="ru-RU" dirty="0"/>
              <a:t>возможности);</a:t>
            </a:r>
          </a:p>
          <a:p>
            <a:pPr algn="just"/>
            <a:r>
              <a:rPr lang="ru-RU" dirty="0" smtClean="0"/>
              <a:t>через </a:t>
            </a:r>
            <a:r>
              <a:rPr lang="ru-RU" b="1" u="sng" dirty="0" smtClean="0">
                <a:solidFill>
                  <a:srgbClr val="C00000"/>
                </a:solidFill>
              </a:rPr>
              <a:t>операторов почтовой связи </a:t>
            </a:r>
            <a:r>
              <a:rPr lang="ru-RU" dirty="0" smtClean="0"/>
              <a:t>общего </a:t>
            </a:r>
            <a:r>
              <a:rPr lang="ru-RU" dirty="0"/>
              <a:t>пользования заказным письмом с уведомлением о вручении.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0584" y="5296562"/>
            <a:ext cx="4968552" cy="138376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20552" y="67790"/>
            <a:ext cx="3434879" cy="1294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1575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38641" y="320940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37882" y="1954482"/>
            <a:ext cx="11655380" cy="4525963"/>
          </a:xfrm>
        </p:spPr>
        <p:txBody>
          <a:bodyPr>
            <a:normAutofit/>
          </a:bodyPr>
          <a:lstStyle/>
          <a:p>
            <a:r>
              <a:rPr lang="ru-RU" dirty="0"/>
              <a:t>После представления документов, </a:t>
            </a:r>
            <a:r>
              <a:rPr lang="ru-RU" dirty="0" smtClean="0"/>
              <a:t>в </a:t>
            </a:r>
            <a:r>
              <a:rPr lang="ru-RU" dirty="0"/>
              <a:t>течение </a:t>
            </a:r>
            <a:r>
              <a:rPr lang="ru-RU" u="sng" dirty="0">
                <a:solidFill>
                  <a:srgbClr val="C00000"/>
                </a:solidFill>
              </a:rPr>
              <a:t>5 рабочих дней </a:t>
            </a:r>
            <a:r>
              <a:rPr lang="ru-RU" dirty="0"/>
              <a:t>МБОУ СШ № 45 </a:t>
            </a:r>
            <a:r>
              <a:rPr lang="ru-RU" b="1" dirty="0">
                <a:solidFill>
                  <a:srgbClr val="C00000"/>
                </a:solidFill>
              </a:rPr>
              <a:t>проводит проверку </a:t>
            </a:r>
            <a:r>
              <a:rPr lang="ru-RU" dirty="0" smtClean="0"/>
              <a:t>комплектности ДОКУМЕНТОВ. </a:t>
            </a:r>
          </a:p>
          <a:p>
            <a:r>
              <a:rPr lang="ru-RU" dirty="0" smtClean="0"/>
              <a:t>В </a:t>
            </a:r>
            <a:r>
              <a:rPr lang="ru-RU" dirty="0"/>
              <a:t>случае представления </a:t>
            </a:r>
            <a:r>
              <a:rPr lang="ru-RU" b="1" dirty="0">
                <a:solidFill>
                  <a:srgbClr val="C00000"/>
                </a:solidFill>
              </a:rPr>
              <a:t>неполного комплекта </a:t>
            </a:r>
            <a:r>
              <a:rPr lang="ru-RU" dirty="0"/>
              <a:t>документов, </a:t>
            </a:r>
            <a:r>
              <a:rPr lang="ru-RU" dirty="0" smtClean="0"/>
              <a:t>МБОУ </a:t>
            </a:r>
            <a:r>
              <a:rPr lang="ru-RU" dirty="0"/>
              <a:t>СШ № 45 </a:t>
            </a:r>
            <a:r>
              <a:rPr lang="ru-RU" u="sng" dirty="0">
                <a:solidFill>
                  <a:srgbClr val="C00000"/>
                </a:solidFill>
              </a:rPr>
              <a:t>возвращает </a:t>
            </a:r>
            <a:r>
              <a:rPr lang="ru-RU" u="sng" dirty="0" smtClean="0">
                <a:solidFill>
                  <a:srgbClr val="C00000"/>
                </a:solidFill>
              </a:rPr>
              <a:t>заявление </a:t>
            </a:r>
            <a:r>
              <a:rPr lang="ru-RU" dirty="0" smtClean="0"/>
              <a:t> </a:t>
            </a:r>
            <a:r>
              <a:rPr lang="ru-RU" dirty="0"/>
              <a:t>без его рассмотрения.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483392" y="4701809"/>
            <a:ext cx="6386378" cy="1778636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37882" y="114088"/>
            <a:ext cx="3693187" cy="13915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951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В случае представления </a:t>
            </a:r>
            <a:r>
              <a:rPr lang="ru-RU" dirty="0">
                <a:solidFill>
                  <a:srgbClr val="C00000"/>
                </a:solidFill>
              </a:rPr>
              <a:t>полного комплекта </a:t>
            </a:r>
            <a:r>
              <a:rPr lang="ru-RU" dirty="0"/>
              <a:t>документов, </a:t>
            </a:r>
            <a:r>
              <a:rPr lang="ru-RU" dirty="0" smtClean="0"/>
              <a:t>МБОУ </a:t>
            </a:r>
            <a:r>
              <a:rPr lang="ru-RU" dirty="0"/>
              <a:t>СШ № 45 в течение </a:t>
            </a:r>
            <a:r>
              <a:rPr lang="ru-RU" b="1" dirty="0">
                <a:solidFill>
                  <a:srgbClr val="C00000"/>
                </a:solidFill>
              </a:rPr>
              <a:t>25 рабочих дней осуществляет проверку достоверности</a:t>
            </a:r>
            <a:r>
              <a:rPr lang="ru-RU" dirty="0"/>
              <a:t> предоставленных документов. При проведении указанной проверки МБОУ СШ № 45 обращается к соответствующим государственным информационным системам и (или) в государственные (муниципальные) органы, включая органы внутренних дел, и организации.</a:t>
            </a:r>
          </a:p>
          <a:p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78850" y="5196134"/>
            <a:ext cx="4968552" cy="138376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517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768290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ru-RU" dirty="0"/>
              <a:t>В случае представления полного комплекта </a:t>
            </a:r>
            <a:r>
              <a:rPr lang="ru-RU" dirty="0" smtClean="0"/>
              <a:t>документов ребенок </a:t>
            </a:r>
            <a:r>
              <a:rPr lang="ru-RU" dirty="0" smtClean="0">
                <a:solidFill>
                  <a:srgbClr val="C00000"/>
                </a:solidFill>
              </a:rPr>
              <a:t>направляется</a:t>
            </a:r>
            <a:r>
              <a:rPr lang="ru-RU" dirty="0" smtClean="0"/>
              <a:t> </a:t>
            </a:r>
            <a:r>
              <a:rPr lang="ru-RU" dirty="0"/>
              <a:t>МБОУ СШ № 45 в </a:t>
            </a:r>
            <a:r>
              <a:rPr lang="ru-RU" dirty="0" smtClean="0"/>
              <a:t>тестирующую организацию </a:t>
            </a:r>
            <a:r>
              <a:rPr lang="ru-RU" b="1" dirty="0">
                <a:solidFill>
                  <a:srgbClr val="C00000"/>
                </a:solidFill>
              </a:rPr>
              <a:t>для прохождения тестирования на знание русского языка</a:t>
            </a:r>
            <a:r>
              <a:rPr lang="ru-RU" dirty="0"/>
              <a:t>, достаточное для освоения образовательных программ </a:t>
            </a:r>
            <a:r>
              <a:rPr lang="ru-RU" dirty="0" smtClean="0"/>
              <a:t>(</a:t>
            </a:r>
            <a:r>
              <a:rPr lang="ru-RU" dirty="0"/>
              <a:t>далее - тестирование</a:t>
            </a:r>
            <a:r>
              <a:rPr lang="ru-RU" dirty="0" smtClean="0"/>
              <a:t>).</a:t>
            </a:r>
            <a:endParaRPr lang="ru-RU" dirty="0"/>
          </a:p>
          <a:p>
            <a:pPr algn="just"/>
            <a:r>
              <a:rPr lang="ru-RU" dirty="0" smtClean="0"/>
              <a:t>Информация о направлении на тестирование ребенка направляется </a:t>
            </a:r>
            <a:r>
              <a:rPr lang="ru-RU" b="1" u="sng" dirty="0" smtClean="0">
                <a:solidFill>
                  <a:srgbClr val="C00000"/>
                </a:solidFill>
              </a:rPr>
              <a:t>по адресу (почтовый или электронный), указанному в заявлении о приеме на обучение, и в личный кабинет ЕПГУ (при наличии).</a:t>
            </a:r>
            <a:r>
              <a:rPr lang="en-US" b="1" u="sng" dirty="0" smtClean="0">
                <a:solidFill>
                  <a:srgbClr val="C00000"/>
                </a:solidFill>
              </a:rPr>
              <a:t> </a:t>
            </a:r>
            <a:r>
              <a:rPr lang="ru-RU" dirty="0"/>
              <a:t>Одновременно о направлении на тестирование ребенка</a:t>
            </a:r>
            <a:r>
              <a:rPr lang="ru-RU" dirty="0" smtClean="0"/>
              <a:t>,</a:t>
            </a:r>
            <a:r>
              <a:rPr lang="ru-RU" dirty="0"/>
              <a:t> МБОУ СШ № 45 уведомляет тестирующую организацию в электронной форме посредством ЕПГУ или с использованием региональных порталов государственных и муниципальных </a:t>
            </a:r>
            <a:r>
              <a:rPr lang="ru-RU" dirty="0" smtClean="0"/>
              <a:t>услуг</a:t>
            </a:r>
            <a:r>
              <a:rPr lang="ru-RU" dirty="0"/>
              <a:t>.</a:t>
            </a:r>
            <a:r>
              <a:rPr lang="ru-RU" dirty="0" smtClean="0"/>
              <a:t> </a:t>
            </a:r>
            <a:endParaRPr lang="ru-RU" b="1" u="sng" dirty="0" smtClean="0">
              <a:solidFill>
                <a:srgbClr val="C00000"/>
              </a:solidFill>
            </a:endParaRPr>
          </a:p>
          <a:p>
            <a:endParaRPr lang="ru-RU" dirty="0" smtClean="0"/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4640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Тестирующая организация в течение </a:t>
            </a:r>
            <a:r>
              <a:rPr lang="ru-RU" dirty="0">
                <a:solidFill>
                  <a:srgbClr val="C00000"/>
                </a:solidFill>
              </a:rPr>
              <a:t>3 рабочих дней </a:t>
            </a:r>
            <a:r>
              <a:rPr lang="ru-RU" dirty="0"/>
              <a:t>после дня прохождения </a:t>
            </a:r>
            <a:r>
              <a:rPr lang="ru-RU" dirty="0" smtClean="0"/>
              <a:t>ребенком тестирования </a:t>
            </a:r>
            <a:r>
              <a:rPr lang="ru-RU" dirty="0"/>
              <a:t>уведомляет </a:t>
            </a:r>
            <a:r>
              <a:rPr lang="ru-RU" b="1" dirty="0">
                <a:solidFill>
                  <a:srgbClr val="C00000"/>
                </a:solidFill>
              </a:rPr>
              <a:t>о результатах</a:t>
            </a:r>
            <a:r>
              <a:rPr lang="ru-RU" dirty="0"/>
              <a:t> его проведения МБОУ СШ № </a:t>
            </a:r>
            <a:r>
              <a:rPr lang="ru-RU" dirty="0" smtClean="0"/>
              <a:t>45.</a:t>
            </a:r>
          </a:p>
          <a:p>
            <a:pPr algn="just"/>
            <a:r>
              <a:rPr lang="ru-RU" b="1" dirty="0">
                <a:solidFill>
                  <a:srgbClr val="C00000"/>
                </a:solidFill>
              </a:rPr>
              <a:t>Информация о результатах тестирования </a:t>
            </a:r>
            <a:r>
              <a:rPr lang="ru-RU" dirty="0"/>
              <a:t>и рассмотрения заявления о приеме на обучение </a:t>
            </a:r>
            <a:r>
              <a:rPr lang="ru-RU" dirty="0" smtClean="0"/>
              <a:t>ребенка</a:t>
            </a:r>
            <a:r>
              <a:rPr lang="ru-RU" dirty="0"/>
              <a:t>, МБОУ СШ № 45 </a:t>
            </a:r>
            <a:r>
              <a:rPr lang="ru-RU" b="1" dirty="0">
                <a:solidFill>
                  <a:srgbClr val="C00000"/>
                </a:solidFill>
              </a:rPr>
              <a:t>направляет по адресу (почтовый или электронный), указанному в заявлении</a:t>
            </a:r>
            <a:r>
              <a:rPr lang="ru-RU" dirty="0"/>
              <a:t> о приеме на обучение, и в личный кабинет ЕПГУ (при </a:t>
            </a:r>
            <a:r>
              <a:rPr lang="ru-RU" dirty="0" smtClean="0"/>
              <a:t>наличии</a:t>
            </a:r>
            <a:r>
              <a:rPr lang="ru-RU" dirty="0"/>
              <a:t>)</a:t>
            </a:r>
            <a:r>
              <a:rPr lang="ru-RU" dirty="0" smtClean="0"/>
              <a:t>.</a:t>
            </a:r>
            <a:endParaRPr lang="ru-RU" dirty="0"/>
          </a:p>
          <a:p>
            <a:pPr algn="just"/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2520" y="5327820"/>
            <a:ext cx="4968552" cy="138376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171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525963"/>
          </a:xfrm>
        </p:spPr>
        <p:txBody>
          <a:bodyPr>
            <a:normAutofit/>
          </a:bodyPr>
          <a:lstStyle/>
          <a:p>
            <a:pPr algn="just"/>
            <a:r>
              <a:rPr lang="ru-RU" dirty="0"/>
              <a:t>Для приема родитель (родители) (законный (законные) представитель (представители) ребенка, являющегося иностранным гражданином или лицом без гражданства, или поступающий, являющийся иностранным гражданином или лицом без гражданства, дополнительно в заявлении о приеме на обучение </a:t>
            </a:r>
            <a:r>
              <a:rPr lang="ru-RU" b="1" u="sng" dirty="0">
                <a:solidFill>
                  <a:srgbClr val="C00000"/>
                </a:solidFill>
              </a:rPr>
              <a:t>дает (дают) согласие для прохождения </a:t>
            </a:r>
            <a:r>
              <a:rPr lang="ru-RU" b="1" u="sng" dirty="0" smtClean="0">
                <a:solidFill>
                  <a:srgbClr val="C00000"/>
                </a:solidFill>
              </a:rPr>
              <a:t>тестирования.</a:t>
            </a:r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282520" y="5327820"/>
            <a:ext cx="4968552" cy="1383765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14388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3384" y="2441147"/>
            <a:ext cx="11642501" cy="4525963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dirty="0"/>
              <a:t>П</a:t>
            </a:r>
            <a:r>
              <a:rPr lang="ru-RU" dirty="0" smtClean="0"/>
              <a:t>редъявляет </a:t>
            </a:r>
            <a:r>
              <a:rPr lang="ru-RU" dirty="0"/>
              <a:t>(предъявляют):</a:t>
            </a:r>
          </a:p>
          <a:p>
            <a:r>
              <a:rPr lang="ru-RU" dirty="0" smtClean="0"/>
              <a:t> </a:t>
            </a:r>
            <a:r>
              <a:rPr lang="ru-RU" dirty="0"/>
              <a:t>копии документов, </a:t>
            </a:r>
            <a:r>
              <a:rPr lang="ru-RU" b="1" u="sng" dirty="0">
                <a:solidFill>
                  <a:srgbClr val="C00000"/>
                </a:solidFill>
              </a:rPr>
              <a:t>подтверждающих родство </a:t>
            </a:r>
            <a:r>
              <a:rPr lang="ru-RU" dirty="0"/>
              <a:t>заявителя (заявителей) (или законность представления прав ребенка);</a:t>
            </a:r>
          </a:p>
          <a:p>
            <a:pPr algn="just"/>
            <a:r>
              <a:rPr lang="ru-RU" dirty="0"/>
              <a:t>копии документов, </a:t>
            </a:r>
            <a:r>
              <a:rPr lang="ru-RU" b="1" u="sng" dirty="0">
                <a:solidFill>
                  <a:srgbClr val="C00000"/>
                </a:solidFill>
              </a:rPr>
              <a:t>подтверждающих законность нахождения </a:t>
            </a:r>
            <a:r>
              <a:rPr lang="ru-RU" b="1" u="sng" dirty="0" smtClean="0">
                <a:solidFill>
                  <a:srgbClr val="C00000"/>
                </a:solidFill>
              </a:rPr>
              <a:t>ребенка на </a:t>
            </a:r>
            <a:r>
              <a:rPr lang="ru-RU" b="1" u="sng" dirty="0">
                <a:solidFill>
                  <a:srgbClr val="C00000"/>
                </a:solidFill>
              </a:rPr>
              <a:t>территории </a:t>
            </a:r>
            <a:r>
              <a:rPr lang="ru-RU" b="1" u="sng" dirty="0" smtClean="0">
                <a:solidFill>
                  <a:srgbClr val="C00000"/>
                </a:solidFill>
              </a:rPr>
              <a:t>РФ </a:t>
            </a:r>
            <a:r>
              <a:rPr lang="ru-RU" dirty="0" smtClean="0"/>
              <a:t>(</a:t>
            </a:r>
            <a:r>
              <a:rPr lang="ru-RU" dirty="0"/>
              <a:t>действительные вид на жительство, либо разрешение на временное проживание, либо разрешение на временное проживание в целях получения образования, либо визу и (или) миграционную карту, либо иные предусмотренные федеральным законом или международным договором Российской Федерации документы, подтверждающие право иностранного гражданина или лица без гражданства на пребывание (проживание) в Российской Федерации);</a:t>
            </a:r>
          </a:p>
          <a:p>
            <a:pPr algn="just"/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85970"/>
            <a:ext cx="3566040" cy="134368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124691" y="1429657"/>
            <a:ext cx="11791193" cy="101149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ДОКУМЕНТЫ </a:t>
            </a:r>
            <a:r>
              <a:rPr lang="ru-RU" sz="2800" dirty="0" smtClean="0"/>
              <a:t>представляются </a:t>
            </a:r>
            <a:r>
              <a:rPr lang="ru-RU" sz="2800" dirty="0"/>
              <a:t>на русском языке или вместе с заверенным в установленном порядке переводом на русский </a:t>
            </a:r>
            <a:r>
              <a:rPr lang="ru-RU" sz="2800" dirty="0" smtClean="0"/>
              <a:t>язык (</a:t>
            </a:r>
            <a:r>
              <a:rPr lang="ru-RU" sz="2000" i="1" dirty="0" smtClean="0"/>
              <a:t>НОТАРИАЛЬНО ЗАВЕРЕННЫЕ</a:t>
            </a:r>
            <a:r>
              <a:rPr lang="ru-RU" sz="2000" dirty="0" smtClean="0"/>
              <a:t>)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3498955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04024" y="168218"/>
            <a:ext cx="6347048" cy="1143000"/>
          </a:xfrm>
        </p:spPr>
        <p:txBody>
          <a:bodyPr>
            <a:normAutofit fontScale="90000"/>
          </a:bodyPr>
          <a:lstStyle/>
          <a:p>
            <a:r>
              <a:rPr lang="ru-RU" b="1" u="sng" dirty="0" smtClean="0">
                <a:solidFill>
                  <a:srgbClr val="C00000"/>
                </a:solidFill>
              </a:rPr>
              <a:t>ИНОСТРАННЫЕ ГРАЖДАНЕ </a:t>
            </a:r>
            <a:br>
              <a:rPr lang="ru-RU" b="1" u="sng" dirty="0" smtClean="0">
                <a:solidFill>
                  <a:srgbClr val="C00000"/>
                </a:solidFill>
              </a:rPr>
            </a:br>
            <a:r>
              <a:rPr lang="ru-RU" b="1" u="sng" dirty="0" smtClean="0">
                <a:solidFill>
                  <a:srgbClr val="C00000"/>
                </a:solidFill>
              </a:rPr>
              <a:t>(лица без гражданства)</a:t>
            </a:r>
            <a:endParaRPr lang="ru-RU" b="1" u="sng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31820" y="1748420"/>
            <a:ext cx="11642501" cy="4887907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ru-RU" sz="3400" dirty="0"/>
              <a:t>П</a:t>
            </a:r>
            <a:r>
              <a:rPr lang="ru-RU" sz="3400" dirty="0" smtClean="0"/>
              <a:t>редъявляет </a:t>
            </a:r>
            <a:r>
              <a:rPr lang="ru-RU" sz="3400" dirty="0"/>
              <a:t>(предъявляют):</a:t>
            </a:r>
          </a:p>
          <a:p>
            <a:r>
              <a:rPr lang="ru-RU" sz="3400" dirty="0"/>
              <a:t>- копии документов, подтверждающих </a:t>
            </a:r>
            <a:r>
              <a:rPr lang="ru-RU" sz="3400" b="1" u="sng" dirty="0">
                <a:solidFill>
                  <a:srgbClr val="C00000"/>
                </a:solidFill>
              </a:rPr>
              <a:t>прохождение государственной дактилоскопической регистрации </a:t>
            </a:r>
            <a:r>
              <a:rPr lang="ru-RU" sz="3400" b="1" u="sng" dirty="0" smtClean="0">
                <a:solidFill>
                  <a:srgbClr val="C00000"/>
                </a:solidFill>
              </a:rPr>
              <a:t>ребенка;</a:t>
            </a:r>
          </a:p>
          <a:p>
            <a:r>
              <a:rPr lang="ru-RU" sz="3400" dirty="0"/>
              <a:t>- копии документов, подтверждающих </a:t>
            </a:r>
            <a:r>
              <a:rPr lang="ru-RU" sz="3400" b="1" u="sng" dirty="0">
                <a:solidFill>
                  <a:srgbClr val="C00000"/>
                </a:solidFill>
              </a:rPr>
              <a:t>изучение русского языка </a:t>
            </a:r>
            <a:r>
              <a:rPr lang="ru-RU" sz="3400" b="1" u="sng" dirty="0" smtClean="0">
                <a:solidFill>
                  <a:srgbClr val="C00000"/>
                </a:solidFill>
              </a:rPr>
              <a:t>ребенком </a:t>
            </a:r>
            <a:r>
              <a:rPr lang="ru-RU" sz="3400" dirty="0"/>
              <a:t>в образовательных организациях иностранного </a:t>
            </a:r>
            <a:r>
              <a:rPr lang="ru-RU" sz="3400" dirty="0"/>
              <a:t>государства  </a:t>
            </a:r>
            <a:r>
              <a:rPr lang="ru-RU" sz="3400" dirty="0"/>
              <a:t>(со 2 по 11 класс) </a:t>
            </a:r>
            <a:r>
              <a:rPr lang="ru-RU" sz="3400" dirty="0"/>
              <a:t>(при наличии</a:t>
            </a:r>
            <a:r>
              <a:rPr lang="ru-RU" sz="3400" b="1" u="sng" dirty="0" smtClean="0">
                <a:solidFill>
                  <a:srgbClr val="C00000"/>
                </a:solidFill>
              </a:rPr>
              <a:t>);</a:t>
            </a:r>
            <a:endParaRPr lang="ru-RU" sz="3400" b="1" u="sng" dirty="0" smtClean="0">
              <a:solidFill>
                <a:srgbClr val="C00000"/>
              </a:solidFill>
            </a:endParaRPr>
          </a:p>
          <a:p>
            <a:r>
              <a:rPr lang="ru-RU" sz="3400" dirty="0"/>
              <a:t>- копии документов, </a:t>
            </a:r>
            <a:r>
              <a:rPr lang="ru-RU" sz="3400" b="1" u="sng" dirty="0">
                <a:solidFill>
                  <a:srgbClr val="C00000"/>
                </a:solidFill>
              </a:rPr>
              <a:t>удостоверяющих личность </a:t>
            </a:r>
            <a:r>
              <a:rPr lang="ru-RU" sz="3400" b="1" u="sng" dirty="0" smtClean="0">
                <a:solidFill>
                  <a:srgbClr val="C00000"/>
                </a:solidFill>
              </a:rPr>
              <a:t>ребенка </a:t>
            </a:r>
            <a:r>
              <a:rPr lang="ru-RU" sz="3400" dirty="0" smtClean="0"/>
              <a:t>(паспорт </a:t>
            </a:r>
            <a:r>
              <a:rPr lang="ru-RU" sz="3400" dirty="0"/>
              <a:t>иностранного гражданина либо иной документ, установленный федеральным законом или признаваемый в соответствии с международным договором </a:t>
            </a:r>
            <a:r>
              <a:rPr lang="ru-RU" sz="3400" dirty="0" smtClean="0"/>
              <a:t>РФ в </a:t>
            </a:r>
            <a:r>
              <a:rPr lang="ru-RU" sz="3400" dirty="0"/>
              <a:t>качестве документа, удостоверяющего личность иностранного гражданина; для лиц без гражданства: документ, выданный иностранным государством и признаваемый в соответствии с международным договором </a:t>
            </a:r>
            <a:r>
              <a:rPr lang="ru-RU" sz="3400" dirty="0" smtClean="0"/>
              <a:t>РФ </a:t>
            </a:r>
            <a:r>
              <a:rPr lang="ru-RU" sz="3400" dirty="0"/>
              <a:t>в качестве документа, удостоверяющего личность лица без гражданства, разрешение на временное проживание, временное удостоверение личности лица без гражданства в </a:t>
            </a:r>
            <a:r>
              <a:rPr lang="ru-RU" sz="3400" dirty="0" smtClean="0"/>
              <a:t>РФ, </a:t>
            </a:r>
            <a:r>
              <a:rPr lang="ru-RU" sz="3400" dirty="0"/>
              <a:t>вид на жительство и иные документы, предусмотренные федеральным законом или признаваемые в соответствии с международным договором </a:t>
            </a:r>
            <a:r>
              <a:rPr lang="ru-RU" sz="3400" dirty="0" smtClean="0"/>
              <a:t>РФ </a:t>
            </a:r>
            <a:r>
              <a:rPr lang="ru-RU" sz="3400" dirty="0"/>
              <a:t>в качестве документов, удостоверяющих личность лица без гражданства);</a:t>
            </a:r>
          </a:p>
          <a:p>
            <a:endParaRPr lang="ru-RU" b="1" u="sng" dirty="0">
              <a:solidFill>
                <a:srgbClr val="C0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3736" y="168218"/>
            <a:ext cx="3566040" cy="1343686"/>
          </a:xfrm>
          <a:prstGeom prst="rect">
            <a:avLst/>
          </a:prstGeom>
        </p:spPr>
      </p:pic>
      <p:sp>
        <p:nvSpPr>
          <p:cNvPr id="7" name="Прямоугольник 6"/>
          <p:cNvSpPr/>
          <p:nvPr/>
        </p:nvSpPr>
        <p:spPr>
          <a:xfrm>
            <a:off x="5388933" y="1437572"/>
            <a:ext cx="6636812" cy="62169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b="1" dirty="0" smtClean="0"/>
              <a:t>ДОКУМЕНТЫ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994946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753</Words>
  <Application>Microsoft Office PowerPoint</Application>
  <PresentationFormat>Произвольный</PresentationFormat>
  <Paragraphs>36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10</vt:i4>
      </vt:variant>
    </vt:vector>
  </HeadingPairs>
  <TitlesOfParts>
    <vt:vector size="13" baseType="lpstr">
      <vt:lpstr>Тема Office</vt:lpstr>
      <vt:lpstr>1_Тема Office</vt:lpstr>
      <vt:lpstr>2_Тема Office</vt:lpstr>
      <vt:lpstr>ПОРЯДОК  подачи документов  для иностранных граждан  (лиц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  <vt:lpstr>ИНОСТРАННЫЕ ГРАЖДАНЕ  (лица без гражданства)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ПАМЯТКА  поступления в 1 класс  для иностранных граждан  (лиц без гражданства РФ)</dc:title>
  <dc:creator>Пользователь Windows</dc:creator>
  <cp:lastModifiedBy>Мать</cp:lastModifiedBy>
  <cp:revision>8</cp:revision>
  <dcterms:created xsi:type="dcterms:W3CDTF">2025-03-25T12:54:13Z</dcterms:created>
  <dcterms:modified xsi:type="dcterms:W3CDTF">2025-03-26T13:22:22Z</dcterms:modified>
</cp:coreProperties>
</file>