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3" r:id="rId2"/>
  </p:sldMasterIdLst>
  <p:notesMasterIdLst>
    <p:notesMasterId r:id="rId11"/>
  </p:notesMasterIdLst>
  <p:sldIdLst>
    <p:sldId id="295" r:id="rId3"/>
    <p:sldId id="343" r:id="rId4"/>
    <p:sldId id="305" r:id="rId5"/>
    <p:sldId id="314" r:id="rId6"/>
    <p:sldId id="304" r:id="rId7"/>
    <p:sldId id="298" r:id="rId8"/>
    <p:sldId id="341" r:id="rId9"/>
    <p:sldId id="30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51" autoAdjust="0"/>
  </p:normalViewPr>
  <p:slideViewPr>
    <p:cSldViewPr>
      <p:cViewPr>
        <p:scale>
          <a:sx n="66" d="100"/>
          <a:sy n="66" d="100"/>
        </p:scale>
        <p:origin x="-636" y="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5922B-02BE-45B0-ADC7-D5D56E700B76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BB74-74A3-4E33-B06D-1D97F701F1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451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89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26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436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AE1B2-C8AA-4C18-92F5-6365456F23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918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C99B8-D8FE-4EE1-9F34-3A57964FF0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516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8B2D4-2F4D-4C33-9DBD-92A3976C7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6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0E496-C09B-4AB6-A402-E09C851A74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383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73C3D-09D4-46EE-8140-5005ECFE87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364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29A3E-BE27-4B3E-8171-F9B04F4BF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684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289F6-B638-4627-A708-B5196C388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098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39371-F225-4133-B80E-2DC43E34D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41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452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F0F84-D565-4F07-985F-F4A358721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424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43515-6426-4501-A5F6-B304F8EBE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280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880" y="273629"/>
            <a:ext cx="2056320" cy="585565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32160" cy="585565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B2225-88D4-48DB-B26C-1F20EAED62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06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09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5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8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08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29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18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4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7A961-8DBF-4640-B676-F895D6A595B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5AB7-85B6-4DD4-8B92-B6916B810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44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273629"/>
            <a:ext cx="8226720" cy="114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1604329"/>
            <a:ext cx="8226720" cy="452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Четвертый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075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075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6"/>
            <a:ext cx="2128320" cy="4709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075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7B2B1C54-8ACF-4858-A185-823057D8FEC0}" type="slidenum">
              <a:rPr lang="ru-RU"/>
              <a:pPr defTabSz="407526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07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2pPr>
      <a:lvl3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3pPr>
      <a:lvl4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4pPr>
      <a:lvl5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5pPr>
      <a:lvl6pPr marL="2280994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6pPr>
      <a:lvl7pPr marL="2695720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7pPr>
      <a:lvl8pPr marL="3110446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8pPr>
      <a:lvl9pPr marL="3525172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9pPr>
    </p:titleStyle>
    <p:bodyStyle>
      <a:lvl1pPr marL="311045" indent="-311045" algn="l" defTabSz="407526" rtl="0" eaLnBrk="0" fontAlgn="base" hangingPunct="0">
        <a:lnSpc>
          <a:spcPct val="93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8" charset="0"/>
        <a:buChar char="•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73930" indent="-259204" algn="l" defTabSz="407526" rtl="0" eaLnBrk="0" fontAlgn="base" hangingPunct="0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8" charset="0"/>
        <a:buChar char="–"/>
        <a:defRPr sz="2500">
          <a:solidFill>
            <a:srgbClr val="000000"/>
          </a:solidFill>
          <a:latin typeface="+mn-lt"/>
        </a:defRPr>
      </a:lvl2pPr>
      <a:lvl3pPr marL="1036815" indent="-207363" algn="l" defTabSz="407526" rtl="0" eaLnBrk="0" fontAlgn="base" hangingPunct="0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</a:defRPr>
      </a:lvl3pPr>
      <a:lvl4pPr marL="1451541" indent="-207363" algn="l" defTabSz="407526" rtl="0" eaLnBrk="0" fontAlgn="base" hangingPunct="0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8" charset="0"/>
        <a:buChar char="–"/>
        <a:defRPr sz="1800">
          <a:solidFill>
            <a:srgbClr val="000000"/>
          </a:solidFill>
          <a:latin typeface="+mn-lt"/>
        </a:defRPr>
      </a:lvl4pPr>
      <a:lvl5pPr marL="1866268" indent="-207363" algn="l" defTabSz="407526" rtl="0" eaLnBrk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buChar char="»"/>
        <a:defRPr sz="1800">
          <a:solidFill>
            <a:srgbClr val="000000"/>
          </a:solidFill>
          <a:latin typeface="+mn-lt"/>
        </a:defRPr>
      </a:lvl5pPr>
      <a:lvl6pPr marL="2280994" indent="-207363" algn="l" defTabSz="4075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6pPr>
      <a:lvl7pPr marL="2695720" indent="-207363" algn="l" defTabSz="4075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7pPr>
      <a:lvl8pPr marL="3110446" indent="-207363" algn="l" defTabSz="4075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8pPr>
      <a:lvl9pPr marL="3525172" indent="-207363" algn="l" defTabSz="4075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o.tvobr.ru:888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ПОРЯДОК ПОДАЧИ ДОКУМЕНТОВ ДЛЯ ГРАЖДАН РФ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Документы </a:t>
            </a:r>
            <a:r>
              <a:rPr lang="ru-RU" dirty="0"/>
              <a:t>о приёме в школу можно </a:t>
            </a:r>
            <a:r>
              <a:rPr lang="ru-RU" dirty="0" smtClean="0"/>
              <a:t>подать </a:t>
            </a:r>
            <a:r>
              <a:rPr lang="ru-RU" sz="4800" dirty="0" smtClean="0">
                <a:solidFill>
                  <a:srgbClr val="FF0000"/>
                </a:solidFill>
              </a:rPr>
              <a:t>одним из четырех способов 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ПОРЯДОК ПОДАЧИ ДОКУМЕНТОВ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СПОСОБ 1</a:t>
            </a:r>
          </a:p>
          <a:p>
            <a:pPr marL="0" indent="0" algn="ctr">
              <a:buNone/>
            </a:pPr>
            <a:r>
              <a:rPr lang="ru-RU" b="1" u="sng" dirty="0" smtClean="0">
                <a:solidFill>
                  <a:srgbClr val="00B050"/>
                </a:solidFill>
              </a:rPr>
              <a:t>Лично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1 апреля – с 9.00 до 11.30 и с 13.00 до 15.00 </a:t>
            </a:r>
          </a:p>
          <a:p>
            <a:pPr marL="0" indent="0">
              <a:buNone/>
            </a:pPr>
            <a:r>
              <a:rPr lang="ru-RU" dirty="0" smtClean="0"/>
              <a:t>В дальнейшем - с 8.30 до 10.00, с 10.30 до 11.30, с 13.00-15.00 в будние дни.</a:t>
            </a:r>
          </a:p>
          <a:p>
            <a:pPr marL="0" indent="0">
              <a:buNone/>
            </a:pPr>
            <a:r>
              <a:rPr lang="ru-RU" dirty="0" smtClean="0"/>
              <a:t>При личном посещении при себе иметь все необходимые документы (оригиналы + копии)</a:t>
            </a:r>
          </a:p>
        </p:txBody>
      </p:sp>
    </p:spTree>
    <p:extLst>
      <p:ext uri="{BB962C8B-B14F-4D97-AF65-F5344CB8AC3E}">
        <p14:creationId xmlns:p14="http://schemas.microsoft.com/office/powerpoint/2010/main" val="33184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ПОРЯДОК ПОДАЧИ ДОКУМЕНТОВ ДЛЯ ГРАЖДАН РФ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СПОСОБ 2 и 3</a:t>
            </a:r>
          </a:p>
          <a:p>
            <a:pPr marL="0" indent="0">
              <a:buNone/>
            </a:pPr>
            <a:r>
              <a:rPr lang="ru-RU" sz="2800" b="1" u="sng" dirty="0" smtClean="0">
                <a:solidFill>
                  <a:srgbClr val="0070C0"/>
                </a:solidFill>
              </a:rPr>
              <a:t>Через </a:t>
            </a:r>
            <a:r>
              <a:rPr lang="ru-RU" sz="2800" b="1" u="sng" dirty="0" err="1" smtClean="0">
                <a:solidFill>
                  <a:srgbClr val="0070C0"/>
                </a:solidFill>
              </a:rPr>
              <a:t>госуслуги</a:t>
            </a:r>
            <a:r>
              <a:rPr lang="ru-RU" sz="2800" b="1" u="sng" dirty="0" smtClean="0">
                <a:solidFill>
                  <a:srgbClr val="0070C0"/>
                </a:solidFill>
              </a:rPr>
              <a:t> или портал образовательных услуг Тверской области </a:t>
            </a: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https://eo.tvobr.ru:8880</a:t>
            </a:r>
            <a:r>
              <a:rPr lang="en-US" dirty="0" smtClean="0"/>
              <a:t>  </a:t>
            </a:r>
            <a:endParaRPr lang="ru-RU" dirty="0" smtClean="0"/>
          </a:p>
          <a:p>
            <a:pPr marL="0" indent="0">
              <a:buNone/>
            </a:pPr>
            <a:r>
              <a:rPr lang="ru-RU" sz="2400" dirty="0" smtClean="0"/>
              <a:t>Заходите в раздел «Регистрация заявления», затем «Регистрация заявления в 1 класс будущего года» и следуете дальнейшим указаниям.</a:t>
            </a:r>
          </a:p>
        </p:txBody>
      </p:sp>
    </p:spTree>
    <p:extLst>
      <p:ext uri="{BB962C8B-B14F-4D97-AF65-F5344CB8AC3E}">
        <p14:creationId xmlns:p14="http://schemas.microsoft.com/office/powerpoint/2010/main" val="33184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 подаче заявления посредством ЕПГУ (через </a:t>
            </a:r>
            <a:r>
              <a:rPr lang="ru-RU" dirty="0" err="1" smtClean="0"/>
              <a:t>госуслуги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 позднее 30 июня необходимо </a:t>
            </a:r>
            <a:r>
              <a:rPr lang="ru-RU" b="1" u="sng" dirty="0" smtClean="0">
                <a:solidFill>
                  <a:srgbClr val="FF0000"/>
                </a:solidFill>
              </a:rPr>
              <a:t>лично посетить школу </a:t>
            </a:r>
            <a:r>
              <a:rPr lang="ru-RU" dirty="0" smtClean="0"/>
              <a:t>и предъявить оригиналы и копии документов,  </a:t>
            </a:r>
            <a:r>
              <a:rPr lang="ru-RU" dirty="0" smtClean="0">
                <a:solidFill>
                  <a:srgbClr val="7030A0"/>
                </a:solidFill>
              </a:rPr>
              <a:t>подтверждение которых в электронном виде невозможно</a:t>
            </a:r>
            <a:r>
              <a:rPr lang="ru-RU" dirty="0" smtClean="0"/>
              <a:t>. Например, документ, подтверждающий первоочередное право зачисления; заключение ПМПК, документ об опеке и т.п. (предварительно </a:t>
            </a:r>
            <a:r>
              <a:rPr lang="ru-RU" b="1" u="sng" dirty="0" smtClean="0">
                <a:solidFill>
                  <a:srgbClr val="FF0000"/>
                </a:solidFill>
              </a:rPr>
              <a:t>записавшись</a:t>
            </a:r>
            <a:r>
              <a:rPr lang="ru-RU" dirty="0" smtClean="0"/>
              <a:t> по телефону 516 – 000 (запись с 8.30 до 11.00 и с 12.30 до 15.30 в будние дни)).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ПОРЯДОК ПОДАЧИ ДОКУМЕНТОВ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СПОСОБ 4</a:t>
            </a:r>
          </a:p>
          <a:p>
            <a:pPr marL="0" indent="0">
              <a:buNone/>
            </a:pPr>
            <a:r>
              <a:rPr lang="ru-RU" dirty="0" smtClean="0"/>
              <a:t>Через операторов почтовой связи общего пользования заказным письмом с уведомлением о вручении.</a:t>
            </a:r>
          </a:p>
          <a:p>
            <a:pPr marL="0" indent="0">
              <a:buNone/>
            </a:pPr>
            <a:r>
              <a:rPr lang="ru-RU" sz="2400" dirty="0" smtClean="0"/>
              <a:t>Отправляются заявление и копии необходимых документов. Не позднее 30 июня необходимо </a:t>
            </a:r>
            <a:r>
              <a:rPr lang="ru-RU" sz="2400" b="1" u="sng" dirty="0" smtClean="0">
                <a:solidFill>
                  <a:srgbClr val="FF0000"/>
                </a:solidFill>
              </a:rPr>
              <a:t>лично посетить школу </a:t>
            </a:r>
            <a:r>
              <a:rPr lang="ru-RU" sz="2400" dirty="0" smtClean="0"/>
              <a:t>и предъявить оригиналы документов, копии которых были отправлены (предварительно </a:t>
            </a:r>
            <a:r>
              <a:rPr lang="ru-RU" sz="2400" b="1" u="sng" dirty="0" smtClean="0">
                <a:solidFill>
                  <a:srgbClr val="FF0000"/>
                </a:solidFill>
              </a:rPr>
              <a:t>записавшись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по телефону 516 – 000 (запись с 8.30 до 11.00 и с 12.30 до 15.30 в будние дни).</a:t>
            </a:r>
          </a:p>
          <a:p>
            <a:pPr marL="0" indent="0">
              <a:buNone/>
            </a:pPr>
            <a:r>
              <a:rPr lang="ru-RU" sz="2400" dirty="0" smtClean="0"/>
              <a:t>В противном случае </a:t>
            </a:r>
            <a:r>
              <a:rPr lang="ru-RU" sz="2400" b="1" u="sng" dirty="0" smtClean="0">
                <a:solidFill>
                  <a:srgbClr val="FF0000"/>
                </a:solidFill>
              </a:rPr>
              <a:t>ребенок в школу зачислен не будет</a:t>
            </a:r>
            <a:r>
              <a:rPr lang="ru-RU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84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23279" y="701342"/>
            <a:ext cx="8226720" cy="783442"/>
          </a:xfrm>
        </p:spPr>
        <p:txBody>
          <a:bodyPr/>
          <a:lstStyle/>
          <a:p>
            <a:r>
              <a:rPr lang="ru-RU" altLang="ru-RU" sz="2400" b="1" u="sng" dirty="0">
                <a:solidFill>
                  <a:srgbClr val="0070C0"/>
                </a:solidFill>
              </a:rPr>
              <a:t>Документы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3" cy="4265728"/>
          </a:xfrm>
        </p:spPr>
        <p:txBody>
          <a:bodyPr/>
          <a:lstStyle/>
          <a:p>
            <a:r>
              <a:rPr lang="ru-RU" altLang="ru-RU" sz="1600" dirty="0" smtClean="0"/>
              <a:t>Заявление нового образца. (скачать можно на сайте школы) </a:t>
            </a:r>
            <a:endParaRPr lang="ru-RU" altLang="ru-RU" sz="1600" dirty="0"/>
          </a:p>
          <a:p>
            <a:r>
              <a:rPr lang="ru-RU" altLang="ru-RU" sz="1600" dirty="0" smtClean="0"/>
              <a:t>Паспорт родителя/опекуна (подлинник + копия страниц – фото, прописка, ребенок) </a:t>
            </a:r>
            <a:endParaRPr lang="ru-RU" altLang="ru-RU" sz="1600" dirty="0"/>
          </a:p>
          <a:p>
            <a:r>
              <a:rPr lang="ru-RU" altLang="ru-RU" sz="1600" dirty="0"/>
              <a:t>Свидетельство о рождении ребенка </a:t>
            </a:r>
            <a:r>
              <a:rPr lang="ru-RU" altLang="ru-RU" sz="1600" dirty="0" smtClean="0"/>
              <a:t>(подлинник + копия), если есть 2,3 ребенок, который учится в нашей школе, то необходимо предоставить их свидетельства о рождении (подлинник + копия)</a:t>
            </a:r>
          </a:p>
          <a:p>
            <a:r>
              <a:rPr lang="ru-RU" altLang="ru-RU" sz="1600" dirty="0" smtClean="0"/>
              <a:t>Свидетельство </a:t>
            </a:r>
            <a:r>
              <a:rPr lang="ru-RU" altLang="ru-RU" sz="1600" dirty="0"/>
              <a:t>о регистрации ребенка по месту жительства или пребывания на закрепленной территории </a:t>
            </a:r>
            <a:r>
              <a:rPr lang="ru-RU" altLang="ru-RU" sz="1600" dirty="0" smtClean="0"/>
              <a:t>(подлинник+ </a:t>
            </a:r>
            <a:r>
              <a:rPr lang="ru-RU" altLang="ru-RU" sz="1600" dirty="0"/>
              <a:t>копия)</a:t>
            </a:r>
          </a:p>
          <a:p>
            <a:r>
              <a:rPr lang="ru-RU" altLang="ru-RU" sz="1600" dirty="0" smtClean="0"/>
              <a:t>СНИЛС ребенка </a:t>
            </a:r>
            <a:r>
              <a:rPr lang="ru-RU" altLang="ru-RU" sz="1600" dirty="0" smtClean="0"/>
              <a:t>(</a:t>
            </a:r>
            <a:r>
              <a:rPr lang="ru-RU" altLang="ru-RU" sz="1600" dirty="0" err="1" smtClean="0"/>
              <a:t>подлинник+копия</a:t>
            </a:r>
            <a:r>
              <a:rPr lang="ru-RU" altLang="ru-RU" sz="1600" dirty="0" smtClean="0"/>
              <a:t>) - </a:t>
            </a:r>
            <a:r>
              <a:rPr lang="ru-RU" sz="1600" dirty="0" smtClean="0"/>
              <a:t>необходим в дальнейшем, для осуществления медицинской деятельности, а также иных услуг, поручаемых школе относительно учащихся</a:t>
            </a:r>
            <a:endParaRPr lang="ru-RU" altLang="ru-RU" sz="1600" dirty="0"/>
          </a:p>
          <a:p>
            <a:r>
              <a:rPr lang="ru-RU" altLang="ru-RU" sz="1600" dirty="0"/>
              <a:t>Медицинская карта (форма №026/у-2000), сертификат о прививках, карта проф. прививок (форма №063/у), </a:t>
            </a:r>
            <a:r>
              <a:rPr lang="ru-RU" altLang="ru-RU" sz="1600" dirty="0" err="1" smtClean="0"/>
              <a:t>медполис</a:t>
            </a:r>
            <a:r>
              <a:rPr lang="ru-RU" altLang="ru-RU" sz="1600" dirty="0" smtClean="0"/>
              <a:t> (медицинские документы необходимы для осуществления медицинской деятельности, их можно принести позже, если они еще  не готовы)</a:t>
            </a:r>
            <a:endParaRPr lang="ru-RU" altLang="ru-RU" sz="1600" dirty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49998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23278" y="912563"/>
            <a:ext cx="8226720" cy="783442"/>
          </a:xfrm>
        </p:spPr>
        <p:txBody>
          <a:bodyPr/>
          <a:lstStyle/>
          <a:p>
            <a:r>
              <a:rPr lang="ru-RU" altLang="ru-RU" sz="3200" b="1" u="sng" dirty="0" smtClean="0">
                <a:solidFill>
                  <a:srgbClr val="0070C0"/>
                </a:solidFill>
              </a:rPr>
              <a:t>Документы (при наличии)</a:t>
            </a:r>
            <a:endParaRPr lang="ru-RU" altLang="ru-RU" sz="3200" b="1" u="sng" dirty="0">
              <a:solidFill>
                <a:srgbClr val="0070C0"/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08147" y="1700808"/>
            <a:ext cx="8856983" cy="4265728"/>
          </a:xfrm>
        </p:spPr>
        <p:txBody>
          <a:bodyPr/>
          <a:lstStyle/>
          <a:p>
            <a:r>
              <a:rPr lang="ru-RU" altLang="ru-RU" sz="2000" dirty="0" smtClean="0"/>
              <a:t>Удостоверение </a:t>
            </a:r>
            <a:r>
              <a:rPr lang="ru-RU" altLang="ru-RU" sz="2000" b="1" u="sng" dirty="0" smtClean="0"/>
              <a:t>многодетной семьи </a:t>
            </a:r>
            <a:r>
              <a:rPr lang="ru-RU" altLang="ru-RU" sz="2000" dirty="0" smtClean="0"/>
              <a:t>(подлинник + копия всех заполненных страниц);</a:t>
            </a:r>
            <a:endParaRPr lang="ru-RU" altLang="ru-RU" sz="2000" dirty="0"/>
          </a:p>
          <a:p>
            <a:r>
              <a:rPr lang="ru-RU" altLang="ru-RU" sz="2000" dirty="0" smtClean="0"/>
              <a:t>Справка </a:t>
            </a:r>
            <a:r>
              <a:rPr lang="ru-RU" altLang="ru-RU" sz="2000" b="1" u="sng" dirty="0" smtClean="0"/>
              <a:t>об инвалидности </a:t>
            </a:r>
            <a:r>
              <a:rPr lang="ru-RU" altLang="ru-RU" sz="2000" dirty="0" smtClean="0"/>
              <a:t>ребенка (подлинник + копия);</a:t>
            </a:r>
            <a:endParaRPr lang="ru-RU" altLang="ru-RU" sz="2000" dirty="0"/>
          </a:p>
          <a:p>
            <a:r>
              <a:rPr lang="ru-RU" altLang="ru-RU" sz="2000" dirty="0" smtClean="0"/>
              <a:t>Документ 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опеке </a:t>
            </a:r>
            <a:r>
              <a:rPr lang="ru-RU" altLang="ru-RU" sz="2000" dirty="0" smtClean="0"/>
              <a:t>(подлинник + копия);</a:t>
            </a:r>
          </a:p>
          <a:p>
            <a:r>
              <a:rPr lang="ru-RU" altLang="ru-RU" sz="2000" dirty="0" smtClean="0"/>
              <a:t>Документ </a:t>
            </a:r>
            <a:r>
              <a:rPr lang="ru-RU" altLang="ru-RU" sz="2000" b="1" u="sng" dirty="0" smtClean="0"/>
              <a:t>с ПМПК </a:t>
            </a:r>
            <a:r>
              <a:rPr lang="ru-RU" altLang="ru-RU" sz="2000" dirty="0" smtClean="0"/>
              <a:t>(копия);</a:t>
            </a:r>
            <a:endParaRPr lang="ru-RU" altLang="ru-RU" sz="2000" dirty="0"/>
          </a:p>
          <a:p>
            <a:r>
              <a:rPr lang="ru-RU" altLang="ru-RU" sz="2000" dirty="0" smtClean="0"/>
              <a:t>Документы, подтверждающие право внеочередного/</a:t>
            </a:r>
            <a:r>
              <a:rPr lang="ru-RU" altLang="ru-RU" sz="2000" b="1" u="sng" dirty="0" smtClean="0"/>
              <a:t>первоочередного /преимущественного приема </a:t>
            </a:r>
            <a:r>
              <a:rPr lang="ru-RU" altLang="ru-RU" sz="2000" dirty="0" smtClean="0"/>
              <a:t>(+копия</a:t>
            </a:r>
            <a:r>
              <a:rPr lang="ru-RU" altLang="ru-RU" sz="2000" dirty="0" smtClean="0"/>
              <a:t>)</a:t>
            </a:r>
            <a:r>
              <a:rPr lang="ru-RU" altLang="ru-RU" sz="2000" i="1" dirty="0" smtClean="0"/>
              <a:t>;</a:t>
            </a:r>
            <a:endParaRPr lang="ru-RU" altLang="ru-RU" sz="2000" dirty="0" smtClean="0"/>
          </a:p>
          <a:p>
            <a:r>
              <a:rPr lang="ru-RU" altLang="ru-RU" sz="2000" dirty="0" smtClean="0"/>
              <a:t>Документ </a:t>
            </a:r>
            <a:r>
              <a:rPr lang="ru-RU" altLang="ru-RU" sz="2000" b="1" u="sng" dirty="0" smtClean="0"/>
              <a:t>участника СВО;</a:t>
            </a:r>
            <a:endParaRPr lang="ru-RU" altLang="ru-RU" sz="2000" b="1" u="sng" dirty="0"/>
          </a:p>
          <a:p>
            <a:r>
              <a:rPr lang="ru-RU" altLang="ru-RU" sz="2000" dirty="0" smtClean="0"/>
              <a:t>Если в свидетельстве о рождении ребенка и паспорте матери </a:t>
            </a:r>
            <a:r>
              <a:rPr lang="ru-RU" altLang="ru-RU" sz="2000" b="1" u="sng" dirty="0" smtClean="0"/>
              <a:t>разные фамилии</a:t>
            </a:r>
            <a:r>
              <a:rPr lang="ru-RU" altLang="ru-RU" sz="2000" dirty="0" smtClean="0"/>
              <a:t>, то необходимо принести свидетельство о регистрации брака или разводе (подлинник + копия).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218146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6720" cy="504056"/>
          </a:xfrm>
        </p:spPr>
        <p:txBody>
          <a:bodyPr/>
          <a:lstStyle/>
          <a:p>
            <a:r>
              <a:rPr lang="ru-RU" sz="3600" dirty="0" smtClean="0"/>
              <a:t>ЗАЯВЛЕНИЕ </a:t>
            </a:r>
            <a:r>
              <a:rPr lang="ru-RU" sz="2400" dirty="0" smtClean="0">
                <a:solidFill>
                  <a:srgbClr val="FF0000"/>
                </a:solidFill>
              </a:rPr>
              <a:t>(при подаче 1 и 4 способом)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00808"/>
            <a:ext cx="8370736" cy="4392488"/>
          </a:xfrm>
        </p:spPr>
        <p:txBody>
          <a:bodyPr/>
          <a:lstStyle/>
          <a:p>
            <a:r>
              <a:rPr lang="ru-RU" sz="1600" dirty="0" smtClean="0"/>
              <a:t>Форма заявления и образец заполнения размещается на сайте. </a:t>
            </a:r>
          </a:p>
          <a:p>
            <a:r>
              <a:rPr lang="ru-RU" sz="1600" dirty="0" smtClean="0"/>
              <a:t>Распечатывайте заявление на одном листе с двух сторон (в форме – зеркальные поля!!!).</a:t>
            </a:r>
          </a:p>
          <a:p>
            <a:r>
              <a:rPr lang="ru-RU" sz="1600" dirty="0" smtClean="0"/>
              <a:t>Будьте внимательны при заполнении – сверяйтесь с образцом. Образцов несколько – на разные ситуации</a:t>
            </a:r>
            <a:r>
              <a:rPr lang="ru-RU" sz="1600" dirty="0" smtClean="0"/>
              <a:t>. </a:t>
            </a:r>
            <a:r>
              <a:rPr lang="ru-RU" sz="1600" b="1" u="sng" dirty="0" smtClean="0">
                <a:solidFill>
                  <a:srgbClr val="FF0000"/>
                </a:solidFill>
              </a:rPr>
              <a:t>Красным шрифтом</a:t>
            </a:r>
            <a:r>
              <a:rPr lang="ru-RU" sz="1600" dirty="0" smtClean="0"/>
              <a:t> в образце написаны данные, которые Вы должны заполнить при необходимости.</a:t>
            </a:r>
            <a:endParaRPr lang="ru-RU" sz="1600" dirty="0" smtClean="0"/>
          </a:p>
          <a:p>
            <a:r>
              <a:rPr lang="ru-RU" sz="1600" dirty="0" smtClean="0"/>
              <a:t>Если Вы не определились с программой - эту строку пока не заполняйте, после прохождения диагностики Вы сможете это сделать.</a:t>
            </a:r>
          </a:p>
          <a:p>
            <a:r>
              <a:rPr lang="ru-RU" sz="1600" dirty="0" smtClean="0"/>
              <a:t>Если Вы определились с программой, но нет предпочтения учителя – напишите только программу.</a:t>
            </a:r>
          </a:p>
          <a:p>
            <a:r>
              <a:rPr lang="ru-RU" sz="1600" dirty="0" smtClean="0"/>
              <a:t>Если Вам нет разницы, по какой программе и в какой класс – поставьте прочерк на этой строке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Определение ребенка в класс, который Вы выбрали в заявлении, возможно, но не обязательно для школы. При распределении детей, школа будет принимать во внимание и свои соображения (например, количество мальчиков/девочек и другие)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613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Оформление по умолчанию</vt:lpstr>
      <vt:lpstr>ПОРЯДОК ПОДАЧИ ДОКУМЕНТОВ ДЛЯ ГРАЖДАН РФ</vt:lpstr>
      <vt:lpstr>ПОРЯДОК ПОДАЧИ ДОКУМЕНТОВ</vt:lpstr>
      <vt:lpstr>ПОРЯДОК ПОДАЧИ ДОКУМЕНТОВ ДЛЯ ГРАЖДАН РФ</vt:lpstr>
      <vt:lpstr>При подаче заявления посредством ЕПГУ (через госуслуги)</vt:lpstr>
      <vt:lpstr>ПОРЯДОК ПОДАЧИ ДОКУМЕНТОВ</vt:lpstr>
      <vt:lpstr>Документы</vt:lpstr>
      <vt:lpstr>Документы (при наличии)</vt:lpstr>
      <vt:lpstr>ЗАЯВЛЕНИЕ (при подаче 1 и 4 способом)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Маруся</dc:creator>
  <cp:lastModifiedBy>Мать</cp:lastModifiedBy>
  <cp:revision>125</cp:revision>
  <dcterms:created xsi:type="dcterms:W3CDTF">2018-01-23T21:19:17Z</dcterms:created>
  <dcterms:modified xsi:type="dcterms:W3CDTF">2025-03-26T13:17:58Z</dcterms:modified>
</cp:coreProperties>
</file>